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58" r:id="rId5"/>
    <p:sldId id="259" r:id="rId6"/>
    <p:sldId id="260" r:id="rId8"/>
    <p:sldId id="265" r:id="rId9"/>
    <p:sldId id="261" r:id="rId10"/>
    <p:sldId id="269" r:id="rId11"/>
    <p:sldId id="271" r:id="rId12"/>
    <p:sldId id="268" r:id="rId13"/>
    <p:sldId id="272" r:id="rId14"/>
    <p:sldId id="278" r:id="rId15"/>
    <p:sldId id="277" r:id="rId16"/>
    <p:sldId id="279" r:id="rId17"/>
    <p:sldId id="280" r:id="rId18"/>
    <p:sldId id="281" r:id="rId19"/>
    <p:sldId id="282" r:id="rId20"/>
    <p:sldId id="285" r:id="rId21"/>
    <p:sldId id="289" r:id="rId22"/>
    <p:sldId id="290" r:id="rId23"/>
    <p:sldId id="291" r:id="rId24"/>
    <p:sldId id="292" r:id="rId25"/>
    <p:sldId id="29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中国" initials="微软中国" lastIdx="1" clrIdx="0"/>
  <p:cmAuthor id="0" name="iwenping" initials="" lastIdx="0" clrIdx="0"/>
  <p:cmAuthor id="7" name="1206988966@qq.com" initials="1" lastIdx="0" clrIdx="2"/>
  <p:cmAuthor id="8" name="姜伟光" initials="姜" lastIdx="0" clrIdx="0"/>
  <p:cmAuthor id="2" name="shen zj" initials="s" lastIdx="0" clrIdx="2"/>
  <p:cmAuthor id="3" name="pc" initials="p" lastIdx="0" clrIdx="0"/>
  <p:cmAuthor id="10" name="86136" initials="8" lastIdx="0" clrIdx="9"/>
  <p:cmAuthor id="4" name="林细尘" initials="林" lastIdx="0" clrIdx="3"/>
  <p:cmAuthor id="5" name="宋洁然" initials="宋" lastIdx="0" clrIdx="1"/>
  <p:cmAuthor id="6" name="ming qiu" initials="m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0E3E8"/>
    <a:srgbClr val="DDE2E6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64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南北方人口变化图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endParaRPr>
          </a:p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endParaRPr>
          </a:p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endParaRPr>
          </a:p>
        </c:rich>
      </c:tx>
      <c:layout>
        <c:manualLayout>
          <c:xMode val="edge"/>
          <c:yMode val="edge"/>
          <c:x val="0.340294351866744"/>
          <c:y val="0.0050344017452592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408917453304"/>
          <c:y val="0.188286625272697"/>
          <c:w val="0.861498292829885"/>
          <c:h val="0.565497566705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南方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西汉</c:v>
                </c:pt>
                <c:pt idx="1">
                  <c:v>唐朝</c:v>
                </c:pt>
                <c:pt idx="2">
                  <c:v>北宋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247.0685</c:v>
                </c:pt>
                <c:pt idx="1">
                  <c:v>392.0415</c:v>
                </c:pt>
                <c:pt idx="2">
                  <c:v>1122.476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北方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西汉</c:v>
                </c:pt>
                <c:pt idx="1">
                  <c:v>唐朝</c:v>
                </c:pt>
                <c:pt idx="2">
                  <c:v>北宋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998.5785</c:v>
                </c:pt>
                <c:pt idx="1">
                  <c:v>514.8529</c:v>
                </c:pt>
                <c:pt idx="2">
                  <c:v>662.4296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4102896"/>
        <c:axId val="1264094736"/>
      </c:barChart>
      <c:catAx>
        <c:axId val="126410289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800" b="1" i="0" u="none" strike="noStrike" kern="1200" baseline="0">
                    <a:solidFill>
                      <a:schemeClr val="tx1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楷体" panose="02010609060101010101" charset="-122"/>
                  </a:defRPr>
                </a:pPr>
                <a:r>
                  <a:rPr lang="zh-CN" altLang="en-US" b="1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楷体" panose="02010609060101010101" charset="-122"/>
                  </a:rPr>
                  <a:t>人口（万户）</a:t>
                </a:r>
                <a:endParaRPr lang="zh-CN" altLang="en-US" b="1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楷体" panose="02010609060101010101" charset="-122"/>
                </a:endParaRPr>
              </a:p>
            </c:rich>
          </c:tx>
          <c:layout>
            <c:manualLayout>
              <c:xMode val="edge"/>
              <c:yMode val="edge"/>
              <c:x val="0.0209302324801683"/>
              <c:y val="0.062879580024765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</a:p>
        </c:txPr>
        <c:crossAx val="1264094736"/>
        <c:crosses val="autoZero"/>
        <c:auto val="0"/>
        <c:lblAlgn val="ctr"/>
        <c:lblOffset val="100"/>
        <c:noMultiLvlLbl val="0"/>
      </c:catAx>
      <c:valAx>
        <c:axId val="12640947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</a:p>
        </c:txPr>
        <c:crossAx val="126410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</a:p>
        </c:txPr>
      </c:legendEntry>
      <c:layout>
        <c:manualLayout>
          <c:xMode val="edge"/>
          <c:yMode val="edge"/>
          <c:x val="0.370066216092083"/>
          <c:y val="0.8492659832548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楷体" panose="02010609060101010101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800" b="1">
          <a:latin typeface="楷体" panose="02010609060101010101" charset="-122"/>
          <a:ea typeface="楷体" panose="02010609060101010101" charset="-122"/>
          <a:cs typeface="楷体" panose="02010609060101010101" charset="-122"/>
          <a:sym typeface="楷体" panose="0201060906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png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8.xml"/><Relationship Id="rId7" Type="http://schemas.openxmlformats.org/officeDocument/2006/relationships/image" Target="../media/image3.png"/><Relationship Id="rId6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.png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5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.png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7.png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01.xml"/><Relationship Id="rId7" Type="http://schemas.openxmlformats.org/officeDocument/2006/relationships/image" Target="../media/image3.png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1.png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2.xm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../media/image2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1.png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5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image" Target="../media/image1.png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5.png"/><Relationship Id="rId3" Type="http://schemas.openxmlformats.org/officeDocument/2006/relationships/tags" Target="../tags/tag13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37.xml"/><Relationship Id="rId7" Type="http://schemas.openxmlformats.org/officeDocument/2006/relationships/image" Target="../media/image3.png"/><Relationship Id="rId6" Type="http://schemas.openxmlformats.org/officeDocument/2006/relationships/tags" Target="../tags/tag136.xml"/><Relationship Id="rId5" Type="http://schemas.openxmlformats.org/officeDocument/2006/relationships/image" Target="../media/image2.png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1.png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48.xml"/><Relationship Id="rId7" Type="http://schemas.openxmlformats.org/officeDocument/2006/relationships/image" Target="../media/image3.png"/><Relationship Id="rId6" Type="http://schemas.openxmlformats.org/officeDocument/2006/relationships/tags" Target="../tags/tag147.xml"/><Relationship Id="rId5" Type="http://schemas.openxmlformats.org/officeDocument/2006/relationships/image" Target="../media/image2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1.png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58.xml"/><Relationship Id="rId7" Type="http://schemas.openxmlformats.org/officeDocument/2006/relationships/image" Target="../media/image3.png"/><Relationship Id="rId6" Type="http://schemas.openxmlformats.org/officeDocument/2006/relationships/tags" Target="../tags/tag157.xml"/><Relationship Id="rId5" Type="http://schemas.openxmlformats.org/officeDocument/2006/relationships/image" Target="../media/image2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image" Target="../media/image1.png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5.png"/><Relationship Id="rId3" Type="http://schemas.openxmlformats.org/officeDocument/2006/relationships/tags" Target="../tags/tag164.xml"/><Relationship Id="rId2" Type="http://schemas.openxmlformats.org/officeDocument/2006/relationships/image" Target="../media/image1.png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9.png"/><Relationship Id="rId7" Type="http://schemas.openxmlformats.org/officeDocument/2006/relationships/tags" Target="../tags/tag184.xml"/><Relationship Id="rId6" Type="http://schemas.openxmlformats.org/officeDocument/2006/relationships/image" Target="../media/image8.png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image" Target="../media/image1.png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image" Target="../media/image11.png"/><Relationship Id="rId12" Type="http://schemas.openxmlformats.org/officeDocument/2006/relationships/tags" Target="../tags/tag187.xml"/><Relationship Id="rId11" Type="http://schemas.openxmlformats.org/officeDocument/2006/relationships/image" Target="../media/image10.png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202.xml"/><Relationship Id="rId12" Type="http://schemas.openxmlformats.org/officeDocument/2006/relationships/image" Target="../media/image4.png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../media/image3.png"/><Relationship Id="rId7" Type="http://schemas.openxmlformats.org/officeDocument/2006/relationships/tags" Target="../tags/tag206.xml"/><Relationship Id="rId6" Type="http://schemas.openxmlformats.org/officeDocument/2006/relationships/image" Target="../media/image2.png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image" Target="../media/image1.png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3.png"/><Relationship Id="rId7" Type="http://schemas.openxmlformats.org/officeDocument/2006/relationships/tags" Target="../tags/tag216.xml"/><Relationship Id="rId6" Type="http://schemas.openxmlformats.org/officeDocument/2006/relationships/image" Target="../media/image4.png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1.png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13.png"/><Relationship Id="rId7" Type="http://schemas.openxmlformats.org/officeDocument/2006/relationships/tags" Target="../tags/tag226.xml"/><Relationship Id="rId6" Type="http://schemas.openxmlformats.org/officeDocument/2006/relationships/image" Target="../media/image12.png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image" Target="../media/image1.png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image" Target="../media/image1.png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image" Target="../media/image3.png"/><Relationship Id="rId12" Type="http://schemas.openxmlformats.org/officeDocument/2006/relationships/tags" Target="../tags/tag243.xml"/><Relationship Id="rId11" Type="http://schemas.openxmlformats.org/officeDocument/2006/relationships/image" Target="../media/image2.png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image" Target="../media/image1.png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68.xml"/><Relationship Id="rId7" Type="http://schemas.openxmlformats.org/officeDocument/2006/relationships/image" Target="../media/image3.png"/><Relationship Id="rId6" Type="http://schemas.openxmlformats.org/officeDocument/2006/relationships/tags" Target="../tags/tag267.xml"/><Relationship Id="rId5" Type="http://schemas.openxmlformats.org/officeDocument/2006/relationships/image" Target="../media/image2.png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image" Target="../media/image1.png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image" Target="../media/image5.pn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image" Target="../media/image1.png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image" Target="../media/image7.png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91.xml"/><Relationship Id="rId7" Type="http://schemas.openxmlformats.org/officeDocument/2006/relationships/image" Target="../media/image3.png"/><Relationship Id="rId6" Type="http://schemas.openxmlformats.org/officeDocument/2006/relationships/tags" Target="../tags/tag290.xml"/><Relationship Id="rId5" Type="http://schemas.openxmlformats.org/officeDocument/2006/relationships/image" Target="../media/image2.png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image" Target="../media/image1.png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02.xml"/><Relationship Id="rId7" Type="http://schemas.openxmlformats.org/officeDocument/2006/relationships/image" Target="../media/image3.png"/><Relationship Id="rId6" Type="http://schemas.openxmlformats.org/officeDocument/2006/relationships/tags" Target="../tags/tag301.xml"/><Relationship Id="rId5" Type="http://schemas.openxmlformats.org/officeDocument/2006/relationships/image" Target="../media/image2.png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1.png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image" Target="../media/image5.png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1.png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image" Target="../media/image5.png"/><Relationship Id="rId3" Type="http://schemas.openxmlformats.org/officeDocument/2006/relationships/tags" Target="../tags/tag32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27.xml"/><Relationship Id="rId7" Type="http://schemas.openxmlformats.org/officeDocument/2006/relationships/image" Target="../media/image3.png"/><Relationship Id="rId6" Type="http://schemas.openxmlformats.org/officeDocument/2006/relationships/tags" Target="../tags/tag326.xml"/><Relationship Id="rId5" Type="http://schemas.openxmlformats.org/officeDocument/2006/relationships/image" Target="../media/image2.png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1.png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38.xml"/><Relationship Id="rId7" Type="http://schemas.openxmlformats.org/officeDocument/2006/relationships/image" Target="../media/image3.png"/><Relationship Id="rId6" Type="http://schemas.openxmlformats.org/officeDocument/2006/relationships/tags" Target="../tags/tag337.xml"/><Relationship Id="rId5" Type="http://schemas.openxmlformats.org/officeDocument/2006/relationships/image" Target="../media/image2.png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1.png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48.xml"/><Relationship Id="rId7" Type="http://schemas.openxmlformats.org/officeDocument/2006/relationships/image" Target="../media/image3.png"/><Relationship Id="rId6" Type="http://schemas.openxmlformats.org/officeDocument/2006/relationships/tags" Target="../tags/tag347.xml"/><Relationship Id="rId5" Type="http://schemas.openxmlformats.org/officeDocument/2006/relationships/image" Target="../media/image2.pn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image" Target="../media/image1.png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image" Target="../media/image5.png"/><Relationship Id="rId3" Type="http://schemas.openxmlformats.org/officeDocument/2006/relationships/tags" Target="../tags/tag354.xml"/><Relationship Id="rId2" Type="http://schemas.openxmlformats.org/officeDocument/2006/relationships/image" Target="../media/image1.png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image" Target="../media/image9.png"/><Relationship Id="rId7" Type="http://schemas.openxmlformats.org/officeDocument/2006/relationships/tags" Target="../tags/tag374.xml"/><Relationship Id="rId6" Type="http://schemas.openxmlformats.org/officeDocument/2006/relationships/image" Target="../media/image8.png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image" Target="../media/image1.png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image" Target="../media/image11.png"/><Relationship Id="rId12" Type="http://schemas.openxmlformats.org/officeDocument/2006/relationships/tags" Target="../tags/tag377.xml"/><Relationship Id="rId11" Type="http://schemas.openxmlformats.org/officeDocument/2006/relationships/image" Target="../media/image10.png"/><Relationship Id="rId10" Type="http://schemas.openxmlformats.org/officeDocument/2006/relationships/tags" Target="../tags/tag37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image" Target="../media/image1.png"/><Relationship Id="rId14" Type="http://schemas.openxmlformats.org/officeDocument/2006/relationships/image" Target="../media/image3.png"/><Relationship Id="rId13" Type="http://schemas.openxmlformats.org/officeDocument/2006/relationships/tags" Target="../tags/tag392.xml"/><Relationship Id="rId12" Type="http://schemas.openxmlformats.org/officeDocument/2006/relationships/image" Target="../media/image4.png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image" Target="../media/image3.png"/><Relationship Id="rId7" Type="http://schemas.openxmlformats.org/officeDocument/2006/relationships/tags" Target="../tags/tag396.xml"/><Relationship Id="rId6" Type="http://schemas.openxmlformats.org/officeDocument/2006/relationships/image" Target="../media/image2.png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image" Target="../media/image1.png"/><Relationship Id="rId14" Type="http://schemas.openxmlformats.org/officeDocument/2006/relationships/tags" Target="../tags/tag402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image" Target="../media/image3.png"/><Relationship Id="rId7" Type="http://schemas.openxmlformats.org/officeDocument/2006/relationships/tags" Target="../tags/tag406.xml"/><Relationship Id="rId6" Type="http://schemas.openxmlformats.org/officeDocument/2006/relationships/image" Target="../media/image4.png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image" Target="../media/image1.png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image" Target="../media/image13.png"/><Relationship Id="rId7" Type="http://schemas.openxmlformats.org/officeDocument/2006/relationships/tags" Target="../tags/tag416.xml"/><Relationship Id="rId6" Type="http://schemas.openxmlformats.org/officeDocument/2006/relationships/image" Target="../media/image12.png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image" Target="../media/image1.png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tags" Target="../tags/tag419.xml"/><Relationship Id="rId10" Type="http://schemas.openxmlformats.org/officeDocument/2006/relationships/tags" Target="../tags/tag41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image" Target="../media/image1.png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image" Target="../media/image3.png"/><Relationship Id="rId12" Type="http://schemas.openxmlformats.org/officeDocument/2006/relationships/tags" Target="../tags/tag433.xml"/><Relationship Id="rId11" Type="http://schemas.openxmlformats.org/officeDocument/2006/relationships/image" Target="../media/image2.png"/><Relationship Id="rId10" Type="http://schemas.openxmlformats.org/officeDocument/2006/relationships/tags" Target="../tags/tag43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/>
          <p:nvPr userDrawn="1">
            <p:custDataLst>
              <p:tags r:id="rId3"/>
            </p:custDataLst>
          </p:nvPr>
        </p:nvSpPr>
        <p:spPr>
          <a:xfrm>
            <a:off x="-13589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rot="2700000">
            <a:off x="248348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 userDrawn="1">
            <p:custDataLst>
              <p:tags r:id="rId5"/>
            </p:custDataLst>
          </p:nvPr>
        </p:nvSpPr>
        <p:spPr>
          <a:xfrm rot="10800000">
            <a:off x="9667875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>
            <p:custDataLst>
              <p:tags r:id="rId6"/>
            </p:custDataLst>
          </p:nvPr>
        </p:nvSpPr>
        <p:spPr>
          <a:xfrm rot="13500000">
            <a:off x="9602470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276424" y="5847455"/>
            <a:ext cx="1643063" cy="458459"/>
          </a:xfrm>
        </p:spPr>
        <p:txBody>
          <a:bodyPr lIns="90000" tIns="46800" rIns="90000" bIns="46800" anchor="ctr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794455" y="2061300"/>
            <a:ext cx="6603090" cy="186204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94455" y="3995173"/>
            <a:ext cx="6603090" cy="80213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矩形 2"/>
          <p:cNvSpPr/>
          <p:nvPr userDrawn="1">
            <p:custDataLst>
              <p:tags r:id="rId13"/>
            </p:custDataLst>
          </p:nvPr>
        </p:nvSpPr>
        <p:spPr>
          <a:xfrm>
            <a:off x="-149860" y="2936875"/>
            <a:ext cx="2684780" cy="111760"/>
          </a:xfrm>
          <a:custGeom>
            <a:avLst/>
            <a:gdLst>
              <a:gd name="connsiteX0" fmla="*/ 0 w 2682416"/>
              <a:gd name="connsiteY0" fmla="*/ 0 h 111919"/>
              <a:gd name="connsiteX1" fmla="*/ 2682416 w 2682416"/>
              <a:gd name="connsiteY1" fmla="*/ 0 h 111919"/>
              <a:gd name="connsiteX2" fmla="*/ 2682416 w 2682416"/>
              <a:gd name="connsiteY2" fmla="*/ 111919 h 111919"/>
              <a:gd name="connsiteX3" fmla="*/ 0 w 2682416"/>
              <a:gd name="connsiteY3" fmla="*/ 111919 h 111919"/>
              <a:gd name="connsiteX4" fmla="*/ 0 w 2682416"/>
              <a:gd name="connsiteY4" fmla="*/ 0 h 111919"/>
              <a:gd name="connsiteX0-1" fmla="*/ 0 w 2684798"/>
              <a:gd name="connsiteY0-2" fmla="*/ 50006 h 111919"/>
              <a:gd name="connsiteX1-3" fmla="*/ 2684798 w 2684798"/>
              <a:gd name="connsiteY1-4" fmla="*/ 0 h 111919"/>
              <a:gd name="connsiteX2-5" fmla="*/ 2684798 w 2684798"/>
              <a:gd name="connsiteY2-6" fmla="*/ 111919 h 111919"/>
              <a:gd name="connsiteX3-7" fmla="*/ 2382 w 2684798"/>
              <a:gd name="connsiteY3-8" fmla="*/ 111919 h 111919"/>
              <a:gd name="connsiteX4-9" fmla="*/ 0 w 2684798"/>
              <a:gd name="connsiteY4-10" fmla="*/ 50006 h 111919"/>
              <a:gd name="connsiteX0-11" fmla="*/ 0 w 2684798"/>
              <a:gd name="connsiteY0-12" fmla="*/ 50006 h 111919"/>
              <a:gd name="connsiteX1-13" fmla="*/ 2684798 w 2684798"/>
              <a:gd name="connsiteY1-14" fmla="*/ 0 h 111919"/>
              <a:gd name="connsiteX2-15" fmla="*/ 2684798 w 2684798"/>
              <a:gd name="connsiteY2-16" fmla="*/ 111919 h 111919"/>
              <a:gd name="connsiteX3-17" fmla="*/ 1 w 2684798"/>
              <a:gd name="connsiteY3-18" fmla="*/ 50007 h 111919"/>
              <a:gd name="connsiteX4-19" fmla="*/ 0 w 2684798"/>
              <a:gd name="connsiteY4-20" fmla="*/ 50006 h 111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4798" h="111919">
                <a:moveTo>
                  <a:pt x="0" y="50006"/>
                </a:moveTo>
                <a:lnTo>
                  <a:pt x="2684798" y="0"/>
                </a:lnTo>
                <a:lnTo>
                  <a:pt x="2684798" y="111919"/>
                </a:lnTo>
                <a:lnTo>
                  <a:pt x="1" y="50007"/>
                </a:lnTo>
                <a:lnTo>
                  <a:pt x="0" y="5000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  <a:alpha val="6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14"/>
            </p:custDataLst>
          </p:nvPr>
        </p:nvSpPr>
        <p:spPr>
          <a:xfrm rot="2700000">
            <a:off x="2469515" y="2926715"/>
            <a:ext cx="130810" cy="130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2506345" y="854392"/>
            <a:ext cx="7179310" cy="5149215"/>
            <a:chOff x="4195" y="1968"/>
            <a:chExt cx="9569" cy="6863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1212" y="4008"/>
              <a:ext cx="2552" cy="11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195" y="5639"/>
              <a:ext cx="2915" cy="1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任意多边形: 形状 12"/>
            <p:cNvSpPr/>
            <p:nvPr userDrawn="1">
              <p:custDataLst>
                <p:tags r:id="rId12"/>
              </p:custDataLst>
            </p:nvPr>
          </p:nvSpPr>
          <p:spPr>
            <a:xfrm>
              <a:off x="5756" y="1968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6224" y="5397"/>
              <a:ext cx="6379" cy="3435"/>
            </a:xfrm>
            <a:custGeom>
              <a:avLst/>
              <a:gdLst>
                <a:gd name="connsiteX0" fmla="*/ 2305971 w 4611942"/>
                <a:gd name="connsiteY0" fmla="*/ 0 h 4611942"/>
                <a:gd name="connsiteX1" fmla="*/ 4218119 w 4611942"/>
                <a:gd name="connsiteY1" fmla="*/ 1016681 h 4611942"/>
                <a:gd name="connsiteX2" fmla="*/ 4282522 w 4611942"/>
                <a:gd name="connsiteY2" fmla="*/ 1122692 h 4611942"/>
                <a:gd name="connsiteX3" fmla="*/ 3929030 w 4611942"/>
                <a:gd name="connsiteY3" fmla="*/ 1122692 h 4611942"/>
                <a:gd name="connsiteX4" fmla="*/ 3929030 w 4611942"/>
                <a:gd name="connsiteY4" fmla="*/ 1823121 h 4611942"/>
                <a:gd name="connsiteX5" fmla="*/ 4560435 w 4611942"/>
                <a:gd name="connsiteY5" fmla="*/ 1823121 h 4611942"/>
                <a:gd name="connsiteX6" fmla="*/ 4565093 w 4611942"/>
                <a:gd name="connsiteY6" fmla="*/ 1841237 h 4611942"/>
                <a:gd name="connsiteX7" fmla="*/ 4611942 w 4611942"/>
                <a:gd name="connsiteY7" fmla="*/ 2305971 h 4611942"/>
                <a:gd name="connsiteX8" fmla="*/ 2305971 w 4611942"/>
                <a:gd name="connsiteY8" fmla="*/ 4611942 h 4611942"/>
                <a:gd name="connsiteX9" fmla="*/ 0 w 4611942"/>
                <a:gd name="connsiteY9" fmla="*/ 2305971 h 4611942"/>
                <a:gd name="connsiteX10" fmla="*/ 2305971 w 4611942"/>
                <a:gd name="connsiteY10" fmla="*/ 0 h 4611942"/>
                <a:gd name="connsiteX0-1" fmla="*/ 2305971 w 4611942"/>
                <a:gd name="connsiteY0-2" fmla="*/ 0 h 4611942"/>
                <a:gd name="connsiteX1-3" fmla="*/ 4218119 w 4611942"/>
                <a:gd name="connsiteY1-4" fmla="*/ 1016681 h 4611942"/>
                <a:gd name="connsiteX2-5" fmla="*/ 4282522 w 4611942"/>
                <a:gd name="connsiteY2-6" fmla="*/ 1122692 h 4611942"/>
                <a:gd name="connsiteX3-7" fmla="*/ 3929030 w 4611942"/>
                <a:gd name="connsiteY3-8" fmla="*/ 1823121 h 4611942"/>
                <a:gd name="connsiteX4-9" fmla="*/ 4560435 w 4611942"/>
                <a:gd name="connsiteY4-10" fmla="*/ 1823121 h 4611942"/>
                <a:gd name="connsiteX5-11" fmla="*/ 4565093 w 4611942"/>
                <a:gd name="connsiteY5-12" fmla="*/ 1841237 h 4611942"/>
                <a:gd name="connsiteX6-13" fmla="*/ 4611942 w 4611942"/>
                <a:gd name="connsiteY6-14" fmla="*/ 2305971 h 4611942"/>
                <a:gd name="connsiteX7-15" fmla="*/ 2305971 w 4611942"/>
                <a:gd name="connsiteY7-16" fmla="*/ 4611942 h 4611942"/>
                <a:gd name="connsiteX8-17" fmla="*/ 0 w 4611942"/>
                <a:gd name="connsiteY8-18" fmla="*/ 2305971 h 4611942"/>
                <a:gd name="connsiteX9-19" fmla="*/ 2305971 w 4611942"/>
                <a:gd name="connsiteY9-20" fmla="*/ 0 h 4611942"/>
                <a:gd name="connsiteX0-21" fmla="*/ 3929030 w 4611942"/>
                <a:gd name="connsiteY0-22" fmla="*/ 1823121 h 4611942"/>
                <a:gd name="connsiteX1-23" fmla="*/ 4560435 w 4611942"/>
                <a:gd name="connsiteY1-24" fmla="*/ 1823121 h 4611942"/>
                <a:gd name="connsiteX2-25" fmla="*/ 4565093 w 4611942"/>
                <a:gd name="connsiteY2-26" fmla="*/ 1841237 h 4611942"/>
                <a:gd name="connsiteX3-27" fmla="*/ 4611942 w 4611942"/>
                <a:gd name="connsiteY3-28" fmla="*/ 2305971 h 4611942"/>
                <a:gd name="connsiteX4-29" fmla="*/ 2305971 w 4611942"/>
                <a:gd name="connsiteY4-30" fmla="*/ 4611942 h 4611942"/>
                <a:gd name="connsiteX5-31" fmla="*/ 0 w 4611942"/>
                <a:gd name="connsiteY5-32" fmla="*/ 2305971 h 4611942"/>
                <a:gd name="connsiteX6-33" fmla="*/ 2305971 w 4611942"/>
                <a:gd name="connsiteY6-34" fmla="*/ 0 h 4611942"/>
                <a:gd name="connsiteX7-35" fmla="*/ 4218119 w 4611942"/>
                <a:gd name="connsiteY7-36" fmla="*/ 1016681 h 4611942"/>
                <a:gd name="connsiteX8-37" fmla="*/ 4282522 w 4611942"/>
                <a:gd name="connsiteY8-38" fmla="*/ 1122692 h 4611942"/>
                <a:gd name="connsiteX9-39" fmla="*/ 4020470 w 4611942"/>
                <a:gd name="connsiteY9-40" fmla="*/ 1914561 h 4611942"/>
                <a:gd name="connsiteX0-41" fmla="*/ 3929030 w 4611942"/>
                <a:gd name="connsiteY0-42" fmla="*/ 1823121 h 4611942"/>
                <a:gd name="connsiteX1-43" fmla="*/ 4560435 w 4611942"/>
                <a:gd name="connsiteY1-44" fmla="*/ 1823121 h 4611942"/>
                <a:gd name="connsiteX2-45" fmla="*/ 4565093 w 4611942"/>
                <a:gd name="connsiteY2-46" fmla="*/ 1841237 h 4611942"/>
                <a:gd name="connsiteX3-47" fmla="*/ 4611942 w 4611942"/>
                <a:gd name="connsiteY3-48" fmla="*/ 2305971 h 4611942"/>
                <a:gd name="connsiteX4-49" fmla="*/ 2305971 w 4611942"/>
                <a:gd name="connsiteY4-50" fmla="*/ 4611942 h 4611942"/>
                <a:gd name="connsiteX5-51" fmla="*/ 0 w 4611942"/>
                <a:gd name="connsiteY5-52" fmla="*/ 2305971 h 4611942"/>
                <a:gd name="connsiteX6-53" fmla="*/ 2305971 w 4611942"/>
                <a:gd name="connsiteY6-54" fmla="*/ 0 h 4611942"/>
                <a:gd name="connsiteX7-55" fmla="*/ 4218119 w 4611942"/>
                <a:gd name="connsiteY7-56" fmla="*/ 1016681 h 4611942"/>
                <a:gd name="connsiteX8-57" fmla="*/ 4282522 w 4611942"/>
                <a:gd name="connsiteY8-58" fmla="*/ 1122692 h 4611942"/>
                <a:gd name="connsiteX0-59" fmla="*/ 4560435 w 4611942"/>
                <a:gd name="connsiteY0-60" fmla="*/ 1823121 h 4611942"/>
                <a:gd name="connsiteX1-61" fmla="*/ 4565093 w 4611942"/>
                <a:gd name="connsiteY1-62" fmla="*/ 1841237 h 4611942"/>
                <a:gd name="connsiteX2-63" fmla="*/ 4611942 w 4611942"/>
                <a:gd name="connsiteY2-64" fmla="*/ 2305971 h 4611942"/>
                <a:gd name="connsiteX3-65" fmla="*/ 2305971 w 4611942"/>
                <a:gd name="connsiteY3-66" fmla="*/ 4611942 h 4611942"/>
                <a:gd name="connsiteX4-67" fmla="*/ 0 w 4611942"/>
                <a:gd name="connsiteY4-68" fmla="*/ 2305971 h 4611942"/>
                <a:gd name="connsiteX5-69" fmla="*/ 2305971 w 4611942"/>
                <a:gd name="connsiteY5-70" fmla="*/ 0 h 4611942"/>
                <a:gd name="connsiteX6-71" fmla="*/ 4218119 w 4611942"/>
                <a:gd name="connsiteY6-72" fmla="*/ 1016681 h 4611942"/>
                <a:gd name="connsiteX7-73" fmla="*/ 4282522 w 4611942"/>
                <a:gd name="connsiteY7-74" fmla="*/ 1122692 h 4611942"/>
                <a:gd name="connsiteX0-75" fmla="*/ 4560435 w 4944884"/>
                <a:gd name="connsiteY0-76" fmla="*/ 1823121 h 2495333"/>
                <a:gd name="connsiteX1-77" fmla="*/ 4565093 w 4944884"/>
                <a:gd name="connsiteY1-78" fmla="*/ 1841237 h 2495333"/>
                <a:gd name="connsiteX2-79" fmla="*/ 4611942 w 4944884"/>
                <a:gd name="connsiteY2-80" fmla="*/ 2305971 h 2495333"/>
                <a:gd name="connsiteX3-81" fmla="*/ 0 w 4944884"/>
                <a:gd name="connsiteY3-82" fmla="*/ 2305971 h 2495333"/>
                <a:gd name="connsiteX4-83" fmla="*/ 2305971 w 4944884"/>
                <a:gd name="connsiteY4-84" fmla="*/ 0 h 2495333"/>
                <a:gd name="connsiteX5-85" fmla="*/ 4218119 w 4944884"/>
                <a:gd name="connsiteY5-86" fmla="*/ 1016681 h 2495333"/>
                <a:gd name="connsiteX6-87" fmla="*/ 4282522 w 4944884"/>
                <a:gd name="connsiteY6-88" fmla="*/ 1122692 h 2495333"/>
                <a:gd name="connsiteX0-89" fmla="*/ 4560435 w 4565093"/>
                <a:gd name="connsiteY0-90" fmla="*/ 1823121 h 2384058"/>
                <a:gd name="connsiteX1-91" fmla="*/ 4565093 w 4565093"/>
                <a:gd name="connsiteY1-92" fmla="*/ 1841237 h 2384058"/>
                <a:gd name="connsiteX2-93" fmla="*/ 0 w 4565093"/>
                <a:gd name="connsiteY2-94" fmla="*/ 2305971 h 2384058"/>
                <a:gd name="connsiteX3-95" fmla="*/ 2305971 w 4565093"/>
                <a:gd name="connsiteY3-96" fmla="*/ 0 h 2384058"/>
                <a:gd name="connsiteX4-97" fmla="*/ 4218119 w 4565093"/>
                <a:gd name="connsiteY4-98" fmla="*/ 1016681 h 2384058"/>
                <a:gd name="connsiteX5-99" fmla="*/ 4282522 w 4565093"/>
                <a:gd name="connsiteY5-100" fmla="*/ 1122692 h 2384058"/>
                <a:gd name="connsiteX0-101" fmla="*/ 4560435 w 4560435"/>
                <a:gd name="connsiteY0-102" fmla="*/ 1823121 h 2305971"/>
                <a:gd name="connsiteX1-103" fmla="*/ 0 w 4560435"/>
                <a:gd name="connsiteY1-104" fmla="*/ 2305971 h 2305971"/>
                <a:gd name="connsiteX2-105" fmla="*/ 2305971 w 4560435"/>
                <a:gd name="connsiteY2-106" fmla="*/ 0 h 2305971"/>
                <a:gd name="connsiteX3-107" fmla="*/ 4218119 w 4560435"/>
                <a:gd name="connsiteY3-108" fmla="*/ 1016681 h 2305971"/>
                <a:gd name="connsiteX4-109" fmla="*/ 4282522 w 4560435"/>
                <a:gd name="connsiteY4-110" fmla="*/ 1122692 h 2305971"/>
                <a:gd name="connsiteX0-111" fmla="*/ 0 w 4282522"/>
                <a:gd name="connsiteY0-112" fmla="*/ 2305971 h 2305971"/>
                <a:gd name="connsiteX1-113" fmla="*/ 2305971 w 4282522"/>
                <a:gd name="connsiteY1-114" fmla="*/ 0 h 2305971"/>
                <a:gd name="connsiteX2-115" fmla="*/ 4218119 w 4282522"/>
                <a:gd name="connsiteY2-116" fmla="*/ 1016681 h 2305971"/>
                <a:gd name="connsiteX3-117" fmla="*/ 4282522 w 4282522"/>
                <a:gd name="connsiteY3-118" fmla="*/ 1122692 h 2305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282522" h="2305971">
                  <a:moveTo>
                    <a:pt x="0" y="2305971"/>
                  </a:moveTo>
                  <a:cubicBezTo>
                    <a:pt x="0" y="1032418"/>
                    <a:pt x="1032418" y="0"/>
                    <a:pt x="2305971" y="0"/>
                  </a:cubicBezTo>
                  <a:cubicBezTo>
                    <a:pt x="3101942" y="0"/>
                    <a:pt x="3803719" y="403288"/>
                    <a:pt x="4218119" y="1016681"/>
                  </a:cubicBezTo>
                  <a:lnTo>
                    <a:pt x="4282522" y="1122692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 userDrawn="1">
            <p:custDataLst>
              <p:tags r:id="rId14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831141" y="1460500"/>
            <a:ext cx="690470" cy="3924300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5" name="图片 14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2" name="组合 11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>
            <p:custDataLst>
              <p:tags r:id="rId3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7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组合 9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9" name="图片 18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6" name="组合 15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84785" y="164465"/>
            <a:ext cx="11822430" cy="6557645"/>
            <a:chOff x="184785" y="164465"/>
            <a:chExt cx="11822430" cy="655764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9814560" y="164465"/>
              <a:ext cx="2192655" cy="711835"/>
              <a:chOff x="9814560" y="164465"/>
              <a:chExt cx="2192655" cy="711835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10479405" y="164465"/>
                <a:ext cx="1527810" cy="711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9814560" y="34798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" name="组合 8"/>
            <p:cNvGrpSpPr/>
            <p:nvPr userDrawn="1"/>
          </p:nvGrpSpPr>
          <p:grpSpPr>
            <a:xfrm>
              <a:off x="184785" y="5835650"/>
              <a:ext cx="2512695" cy="886460"/>
              <a:chOff x="184785" y="5835650"/>
              <a:chExt cx="2512695" cy="886460"/>
            </a:xfrm>
          </p:grpSpPr>
          <p:pic>
            <p:nvPicPr>
              <p:cNvPr id="10" name="图片 9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184785" y="5957570"/>
                <a:ext cx="1771650" cy="764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 userDrawn="1"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flipH="1" flipV="1">
                <a:off x="1956435" y="5835650"/>
                <a:ext cx="741045" cy="345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900926" y="3619499"/>
            <a:ext cx="6291073" cy="3238501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>
            <p:custDataLst>
              <p:tags r:id="rId5"/>
            </p:custDataLst>
          </p:nvPr>
        </p:nvSpPr>
        <p:spPr>
          <a:xfrm>
            <a:off x="10361491" y="10328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海</a:t>
            </a:r>
            <a:endParaRPr lang="zh-CN" altLang="en-US" sz="9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 userDrawn="1">
            <p:custDataLst>
              <p:tags r:id="rId6"/>
            </p:custDataLst>
          </p:nvPr>
        </p:nvSpPr>
        <p:spPr>
          <a:xfrm>
            <a:off x="8474796" y="-935554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BDCBD1">
                    <a:alpha val="1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6600" dirty="0">
              <a:solidFill>
                <a:srgbClr val="BDCBD1">
                  <a:alpha val="1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7"/>
            </p:custDataLst>
          </p:nvPr>
        </p:nvGrpSpPr>
        <p:grpSpPr>
          <a:xfrm>
            <a:off x="-148228" y="3359604"/>
            <a:ext cx="12488455" cy="131122"/>
            <a:chOff x="-135794" y="3359604"/>
            <a:chExt cx="12488455" cy="131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-135794" y="3359604"/>
              <a:ext cx="2750359" cy="131122"/>
              <a:chOff x="-2382" y="3188417"/>
              <a:chExt cx="2750359" cy="131122"/>
            </a:xfrm>
          </p:grpSpPr>
          <p:sp>
            <p:nvSpPr>
              <p:cNvPr id="15" name="矩形 2"/>
              <p:cNvSpPr/>
              <p:nvPr>
                <p:custDataLst>
                  <p:tags r:id="rId8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10800000">
              <a:off x="9602302" y="3359604"/>
              <a:ext cx="2750359" cy="131122"/>
              <a:chOff x="-2382" y="3188417"/>
              <a:chExt cx="2750359" cy="131122"/>
            </a:xfrm>
          </p:grpSpPr>
          <p:sp>
            <p:nvSpPr>
              <p:cNvPr id="1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-2382" y="3198019"/>
                <a:ext cx="2684798" cy="111919"/>
              </a:xfrm>
              <a:custGeom>
                <a:avLst/>
                <a:gdLst>
                  <a:gd name="connsiteX0" fmla="*/ 0 w 2682416"/>
                  <a:gd name="connsiteY0" fmla="*/ 0 h 111919"/>
                  <a:gd name="connsiteX1" fmla="*/ 2682416 w 2682416"/>
                  <a:gd name="connsiteY1" fmla="*/ 0 h 111919"/>
                  <a:gd name="connsiteX2" fmla="*/ 2682416 w 2682416"/>
                  <a:gd name="connsiteY2" fmla="*/ 111919 h 111919"/>
                  <a:gd name="connsiteX3" fmla="*/ 0 w 2682416"/>
                  <a:gd name="connsiteY3" fmla="*/ 111919 h 111919"/>
                  <a:gd name="connsiteX4" fmla="*/ 0 w 2682416"/>
                  <a:gd name="connsiteY4" fmla="*/ 0 h 111919"/>
                  <a:gd name="connsiteX0-1" fmla="*/ 0 w 2684798"/>
                  <a:gd name="connsiteY0-2" fmla="*/ 50006 h 111919"/>
                  <a:gd name="connsiteX1-3" fmla="*/ 2684798 w 2684798"/>
                  <a:gd name="connsiteY1-4" fmla="*/ 0 h 111919"/>
                  <a:gd name="connsiteX2-5" fmla="*/ 2684798 w 2684798"/>
                  <a:gd name="connsiteY2-6" fmla="*/ 111919 h 111919"/>
                  <a:gd name="connsiteX3-7" fmla="*/ 2382 w 2684798"/>
                  <a:gd name="connsiteY3-8" fmla="*/ 111919 h 111919"/>
                  <a:gd name="connsiteX4-9" fmla="*/ 0 w 2684798"/>
                  <a:gd name="connsiteY4-10" fmla="*/ 50006 h 111919"/>
                  <a:gd name="connsiteX0-11" fmla="*/ 0 w 2684798"/>
                  <a:gd name="connsiteY0-12" fmla="*/ 50006 h 111919"/>
                  <a:gd name="connsiteX1-13" fmla="*/ 2684798 w 2684798"/>
                  <a:gd name="connsiteY1-14" fmla="*/ 0 h 111919"/>
                  <a:gd name="connsiteX2-15" fmla="*/ 2684798 w 2684798"/>
                  <a:gd name="connsiteY2-16" fmla="*/ 111919 h 111919"/>
                  <a:gd name="connsiteX3-17" fmla="*/ 1 w 2684798"/>
                  <a:gd name="connsiteY3-18" fmla="*/ 50007 h 111919"/>
                  <a:gd name="connsiteX4-19" fmla="*/ 0 w 2684798"/>
                  <a:gd name="connsiteY4-20" fmla="*/ 50006 h 1119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84798" h="111919">
                    <a:moveTo>
                      <a:pt x="0" y="50006"/>
                    </a:moveTo>
                    <a:lnTo>
                      <a:pt x="2684798" y="0"/>
                    </a:lnTo>
                    <a:lnTo>
                      <a:pt x="2684798" y="111919"/>
                    </a:lnTo>
                    <a:lnTo>
                      <a:pt x="1" y="50007"/>
                    </a:lnTo>
                    <a:lnTo>
                      <a:pt x="0" y="5000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85000"/>
                      <a:alpha val="64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2616855" y="3188417"/>
                <a:ext cx="131122" cy="1311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-793083" y="4360024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dirty="0">
                <a:solidFill>
                  <a:srgbClr val="BDCBD1">
                    <a:alpha val="2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字</a:t>
            </a:r>
            <a:endParaRPr lang="zh-CN" altLang="en-US" sz="19900" dirty="0">
              <a:solidFill>
                <a:srgbClr val="BDCBD1">
                  <a:alpha val="25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2782021" y="2497976"/>
            <a:ext cx="6603090" cy="1862047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5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 rot="0">
            <a:off x="9720580" y="396240"/>
            <a:ext cx="2039620" cy="662305"/>
            <a:chOff x="9814560" y="164465"/>
            <a:chExt cx="2192655" cy="711835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 rot="0">
            <a:off x="451485" y="5736590"/>
            <a:ext cx="2088515" cy="736600"/>
            <a:chOff x="184785" y="5835650"/>
            <a:chExt cx="2512695" cy="88646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10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9814560" y="164465"/>
            <a:ext cx="2192655" cy="711835"/>
            <a:chOff x="9814560" y="164465"/>
            <a:chExt cx="2192655" cy="711835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84785" y="5835650"/>
            <a:ext cx="2512695" cy="886460"/>
            <a:chOff x="184785" y="5835650"/>
            <a:chExt cx="2512695" cy="88646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4785" y="5957570"/>
              <a:ext cx="1771650" cy="7645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1956435" y="583565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0229388" y="115976"/>
            <a:ext cx="1853370" cy="601688"/>
            <a:chOff x="9814560" y="164465"/>
            <a:chExt cx="2192655" cy="711835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rot="5400000">
            <a:off x="10570210" y="3072765"/>
            <a:ext cx="2192655" cy="711835"/>
            <a:chOff x="9814560" y="164465"/>
            <a:chExt cx="2192655" cy="71183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组合 14"/>
          <p:cNvGrpSpPr/>
          <p:nvPr userDrawn="1">
            <p:custDataLst>
              <p:tags r:id="rId14"/>
            </p:custDataLst>
          </p:nvPr>
        </p:nvGrpSpPr>
        <p:grpSpPr>
          <a:xfrm rot="5400000" flipH="1" flipV="1">
            <a:off x="-613410" y="3073400"/>
            <a:ext cx="2192655" cy="711835"/>
            <a:chOff x="9814560" y="164465"/>
            <a:chExt cx="2192655" cy="711835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479405" y="164465"/>
              <a:ext cx="1527810" cy="7118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16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flipH="1" flipV="1">
              <a:off x="9814560" y="347980"/>
              <a:ext cx="741045" cy="3454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algn="l" rtl="0"/>
            <a:fld id="{D997B5FA-0921-464F-AAE1-844C04324D75}" type="datetimeFigureOut">
              <a:rPr lang="zh-CN" altLang="en-US" sz="16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z="16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algn="ctr" rtl="0"/>
            <a:endParaRPr lang="zh-CN" altLang="en-US" sz="16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algn="r" rtl="0"/>
            <a:fld id="{565CE74E-AB26-4998-AD42-012C4C1AD076}" type="slidenum">
              <a:rPr lang="zh-CN" altLang="en-US" sz="16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lang="zh-CN" altLang="en-US" sz="160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1B1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爬行动物, 动物, 恐龙&#10;&#10;已生成高可信度的说明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  <a14:imgEffect>
                      <a14:colorTemperature colorTemp="47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96"/>
          <a:stretch>
            <a:fillRect/>
          </a:stretch>
        </p:blipFill>
        <p:spPr>
          <a:xfrm flipH="1" flipV="1">
            <a:off x="0" y="0"/>
            <a:ext cx="10097311" cy="1935804"/>
          </a:xfrm>
          <a:prstGeom prst="rect">
            <a:avLst/>
          </a:prstGeom>
        </p:spPr>
      </p:pic>
      <p:pic>
        <p:nvPicPr>
          <p:cNvPr id="10" name="图片 9" descr="图片包含 爬行动物, 动物, 恐龙&#10;&#10;已生成高可信度的说明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  <a14:imgEffect>
                      <a14:colorTemperature colorTemp="47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96"/>
          <a:stretch>
            <a:fillRect/>
          </a:stretch>
        </p:blipFill>
        <p:spPr>
          <a:xfrm rot="10800000" flipH="1" flipV="1">
            <a:off x="2094689" y="4916673"/>
            <a:ext cx="10097311" cy="193580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76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4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9" Type="http://schemas.openxmlformats.org/officeDocument/2006/relationships/theme" Target="../theme/theme3.xml"/><Relationship Id="rId28" Type="http://schemas.openxmlformats.org/officeDocument/2006/relationships/tags" Target="../tags/tag451.xml"/><Relationship Id="rId27" Type="http://schemas.openxmlformats.org/officeDocument/2006/relationships/tags" Target="../tags/tag450.xml"/><Relationship Id="rId26" Type="http://schemas.openxmlformats.org/officeDocument/2006/relationships/tags" Target="../tags/tag449.xml"/><Relationship Id="rId25" Type="http://schemas.openxmlformats.org/officeDocument/2006/relationships/tags" Target="../tags/tag448.xml"/><Relationship Id="rId24" Type="http://schemas.openxmlformats.org/officeDocument/2006/relationships/tags" Target="../tags/tag447.xml"/><Relationship Id="rId23" Type="http://schemas.openxmlformats.org/officeDocument/2006/relationships/tags" Target="../tags/tag446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5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98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49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499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500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01.xml"/><Relationship Id="rId7" Type="http://schemas.openxmlformats.org/officeDocument/2006/relationships/image" Target="../media/image54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image" Target="../media/image23.png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image" Target="../media/image55.png"/><Relationship Id="rId2" Type="http://schemas.openxmlformats.org/officeDocument/2006/relationships/tags" Target="../tags/tag506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17.xml"/><Relationship Id="rId8" Type="http://schemas.openxmlformats.org/officeDocument/2006/relationships/image" Target="../media/image57.png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518.xml"/><Relationship Id="rId2" Type="http://schemas.openxmlformats.org/officeDocument/2006/relationships/image" Target="../media/image58.png"/><Relationship Id="rId1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53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19.xml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20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5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63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image" Target="../media/image26.png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image" Target="../media/image30.png"/><Relationship Id="rId7" Type="http://schemas.openxmlformats.org/officeDocument/2006/relationships/tags" Target="../tags/tag47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477.xml"/><Relationship Id="rId3" Type="http://schemas.openxmlformats.org/officeDocument/2006/relationships/image" Target="../media/image27.png"/><Relationship Id="rId2" Type="http://schemas.openxmlformats.org/officeDocument/2006/relationships/tags" Target="../tags/tag476.xml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482.xml"/><Relationship Id="rId14" Type="http://schemas.openxmlformats.org/officeDocument/2006/relationships/image" Target="../media/image33.png"/><Relationship Id="rId13" Type="http://schemas.openxmlformats.org/officeDocument/2006/relationships/tags" Target="../tags/tag481.xml"/><Relationship Id="rId12" Type="http://schemas.openxmlformats.org/officeDocument/2006/relationships/image" Target="../media/image32.png"/><Relationship Id="rId11" Type="http://schemas.openxmlformats.org/officeDocument/2006/relationships/tags" Target="../tags/tag480.xml"/><Relationship Id="rId10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image" Target="../media/image37.jpeg"/><Relationship Id="rId7" Type="http://schemas.openxmlformats.org/officeDocument/2006/relationships/tags" Target="../tags/tag485.xml"/><Relationship Id="rId6" Type="http://schemas.openxmlformats.org/officeDocument/2006/relationships/image" Target="../media/image36.png"/><Relationship Id="rId5" Type="http://schemas.openxmlformats.org/officeDocument/2006/relationships/tags" Target="../tags/tag484.xml"/><Relationship Id="rId4" Type="http://schemas.openxmlformats.org/officeDocument/2006/relationships/image" Target="../media/image35.jpeg"/><Relationship Id="rId3" Type="http://schemas.openxmlformats.org/officeDocument/2006/relationships/tags" Target="../tags/tag483.xml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489.xml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1" Type="http://schemas.openxmlformats.org/officeDocument/2006/relationships/tags" Target="../tags/tag488.xml"/><Relationship Id="rId10" Type="http://schemas.openxmlformats.org/officeDocument/2006/relationships/tags" Target="../tags/tag487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785" y="1562100"/>
            <a:ext cx="2641600" cy="36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095"/>
            <a:ext cx="12192000" cy="2400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56895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"/>
          <a:stretch>
            <a:fillRect/>
          </a:stretch>
        </p:blipFill>
        <p:spPr>
          <a:xfrm>
            <a:off x="12700" y="1566545"/>
            <a:ext cx="12192000" cy="5291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宋朝的商业有哪些新发展？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5604510"/>
            <a:ext cx="12198350" cy="527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宋朝的商业有哪些新发展？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430"/>
            <a:ext cx="4033520" cy="32785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4445" y="5155565"/>
            <a:ext cx="4033520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驼队：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与少数民族贸易往来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855" y="1789430"/>
            <a:ext cx="3856990" cy="327787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 rot="1260000">
            <a:off x="-4445" y="3463925"/>
            <a:ext cx="1689735" cy="107442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260000">
            <a:off x="4147820" y="2972435"/>
            <a:ext cx="2857500" cy="172847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80" y="1789430"/>
            <a:ext cx="4038600" cy="32778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 rot="1260000">
            <a:off x="9525000" y="2496820"/>
            <a:ext cx="1079500" cy="167576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73855" y="5155565"/>
            <a:ext cx="3857625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码头卸货：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商品由内河航运而来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76260" y="5147945"/>
            <a:ext cx="4033520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刘家上色沉檀拣香：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外来商品，海外贸易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宋朝的商业有哪些新发展？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765"/>
            <a:ext cx="4173855" cy="3369945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 rot="1260000">
            <a:off x="835660" y="2425065"/>
            <a:ext cx="2254250" cy="19558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0" y="5154930"/>
            <a:ext cx="4173855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运钞车：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货币需求量大、铜钱笨重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47515" y="5147945"/>
            <a:ext cx="3884295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占道经营：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打破空间限制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3"/>
          <a:srcRect r="13640" b="31056"/>
          <a:stretch>
            <a:fillRect/>
          </a:stretch>
        </p:blipFill>
        <p:spPr>
          <a:xfrm>
            <a:off x="4246880" y="1680210"/>
            <a:ext cx="3884930" cy="3354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椭圆 5"/>
          <p:cNvSpPr/>
          <p:nvPr/>
        </p:nvSpPr>
        <p:spPr>
          <a:xfrm rot="1260000">
            <a:off x="4593590" y="2075815"/>
            <a:ext cx="1751330" cy="22542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8256905" y="1680210"/>
            <a:ext cx="3914775" cy="3354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椭圆 6"/>
          <p:cNvSpPr/>
          <p:nvPr/>
        </p:nvSpPr>
        <p:spPr>
          <a:xfrm rot="1260000">
            <a:off x="10149205" y="2405380"/>
            <a:ext cx="1435100" cy="122301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56905" y="5154930"/>
            <a:ext cx="3914775" cy="95313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栀子灯与灯箱：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打破时间限制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animBg="1"/>
      <p:bldP spid="22" grpId="0" bldLvl="0" animBg="1"/>
      <p:bldP spid="22" grpId="1" animBg="1"/>
      <p:bldP spid="10" grpId="0" bldLvl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2">
            <a:lum contrast="24000"/>
          </a:blip>
          <a:stretch>
            <a:fillRect/>
          </a:stretch>
        </p:blipFill>
        <p:spPr>
          <a:xfrm>
            <a:off x="432435" y="1570355"/>
            <a:ext cx="3566795" cy="249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宋朝的商业有哪些新发展？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0" y="1566545"/>
            <a:ext cx="3704590" cy="251523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 rot="21060000">
            <a:off x="5862320" y="2254250"/>
            <a:ext cx="1097915" cy="157353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55135" y="3560445"/>
            <a:ext cx="3685540" cy="521970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外卖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>
            <a:lum bright="-12000" contrast="48000"/>
          </a:blip>
          <a:srcRect l="24093" t="41111" r="29315" b="11938"/>
          <a:stretch>
            <a:fillRect/>
          </a:stretch>
        </p:blipFill>
        <p:spPr>
          <a:xfrm>
            <a:off x="8256905" y="1570990"/>
            <a:ext cx="3564255" cy="2487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8256905" y="3547110"/>
            <a:ext cx="3557270" cy="521970"/>
          </a:xfrm>
          <a:prstGeom prst="rect">
            <a:avLst/>
          </a:prstGeom>
          <a:solidFill>
            <a:srgbClr val="FFFFFF">
              <a:alpha val="64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茶坊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5">
            <a:lum contrast="30000"/>
          </a:blip>
          <a:srcRect t="17133" b="8573"/>
          <a:stretch>
            <a:fillRect/>
          </a:stretch>
        </p:blipFill>
        <p:spPr>
          <a:xfrm>
            <a:off x="427355" y="4237355"/>
            <a:ext cx="3522345" cy="2620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椭圆 23"/>
          <p:cNvSpPr/>
          <p:nvPr/>
        </p:nvSpPr>
        <p:spPr>
          <a:xfrm rot="21060000">
            <a:off x="942340" y="4899660"/>
            <a:ext cx="1097915" cy="157353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4250690" y="4240530"/>
            <a:ext cx="3709670" cy="2616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椭圆 24"/>
          <p:cNvSpPr/>
          <p:nvPr/>
        </p:nvSpPr>
        <p:spPr>
          <a:xfrm rot="21060000">
            <a:off x="4891405" y="5046980"/>
            <a:ext cx="1097915" cy="157353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263390" y="6336030"/>
            <a:ext cx="3685540" cy="521970"/>
          </a:xfrm>
          <a:prstGeom prst="rect">
            <a:avLst/>
          </a:prstGeom>
          <a:solidFill>
            <a:srgbClr val="FFFFFF">
              <a:alpha val="62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美容店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2435" y="3547110"/>
            <a:ext cx="3566795" cy="521970"/>
          </a:xfrm>
          <a:prstGeom prst="rect">
            <a:avLst/>
          </a:prstGeom>
          <a:solidFill>
            <a:srgbClr val="FFFFFF">
              <a:alpha val="62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酒楼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7">
            <a:lum contrast="36000"/>
          </a:blip>
          <a:stretch>
            <a:fillRect/>
          </a:stretch>
        </p:blipFill>
        <p:spPr>
          <a:xfrm>
            <a:off x="8261985" y="4240530"/>
            <a:ext cx="3557905" cy="2611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377190" y="6336030"/>
            <a:ext cx="3571875" cy="521970"/>
          </a:xfrm>
          <a:prstGeom prst="rect">
            <a:avLst/>
          </a:prstGeom>
          <a:solidFill>
            <a:srgbClr val="FFFFFF">
              <a:alpha val="62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修车店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 rot="21060000">
            <a:off x="9638030" y="5469890"/>
            <a:ext cx="988060" cy="11391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202295" y="6329680"/>
            <a:ext cx="3565525" cy="521970"/>
          </a:xfrm>
          <a:prstGeom prst="rect">
            <a:avLst/>
          </a:prstGeom>
          <a:solidFill>
            <a:srgbClr val="FFFFFF">
              <a:alpha val="62000"/>
            </a:srgbClr>
          </a:solidFill>
        </p:spPr>
        <p:txBody>
          <a:bodyPr wrap="square" rtlCol="0" anchor="t">
            <a:spAutoFit/>
          </a:bodyPr>
          <a:p>
            <a:pPr indent="0" algn="ctr"/>
            <a:r>
              <a:rPr 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饮料店</a:t>
            </a:r>
            <a:endParaRPr lang="zh-CN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10" grpId="0" bldLvl="0" animBg="1"/>
      <p:bldP spid="10" grpId="1" animBg="1"/>
      <p:bldP spid="18" grpId="0" bldLvl="0" animBg="1"/>
      <p:bldP spid="18" grpId="1" animBg="1"/>
      <p:bldP spid="19" grpId="0" bldLvl="0" animBg="1"/>
      <p:bldP spid="19" grpId="1" animBg="1"/>
      <p:bldP spid="20" grpId="0" bldLvl="0" animBg="1"/>
      <p:bldP spid="20" grpId="1" animBg="1"/>
      <p:bldP spid="23" grpId="0" bldLvl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宋朝的商业有哪些新发展？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 rot="1260000">
            <a:off x="5393690" y="3220085"/>
            <a:ext cx="1689735" cy="107442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0" y="1733550"/>
          <a:ext cx="12192000" cy="457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455"/>
                <a:gridCol w="8932545"/>
              </a:tblGrid>
              <a:tr h="5721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成就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具体表现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9880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0604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2687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267075" y="2366645"/>
            <a:ext cx="89249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官方设置榷场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进行互市交易，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民间贸易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也相当活跃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9140" y="3064510"/>
            <a:ext cx="89255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外贸税收成为宋元两朝国库的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重要财源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；</a:t>
            </a:r>
            <a:endParaRPr lang="zh-CN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ctr"/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主要外贸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港口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sym typeface="+mn-ea"/>
              </a:rPr>
              <a:t>有广州、泉州、明州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366645"/>
            <a:ext cx="3267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边境贸易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3280410"/>
            <a:ext cx="3267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海外贸易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430" y="4276090"/>
            <a:ext cx="3267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货币流通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5394960"/>
            <a:ext cx="3267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城市兴盛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267075" y="4017645"/>
            <a:ext cx="89376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北宋开始出现纸币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交子</a:t>
            </a:r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；</a:t>
            </a:r>
            <a:endParaRPr 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ctr"/>
            <a:r>
              <a:rPr 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元朝在全国范围内将纸币</a:t>
            </a:r>
            <a:r>
              <a:rPr lang="zh-CN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作为主币发行</a:t>
            </a:r>
            <a:endParaRPr lang="zh-CN" altLang="en-US" sz="2800" b="1">
              <a:solidFill>
                <a:srgbClr val="C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54375" y="5186045"/>
            <a:ext cx="89376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城市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格局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：打破时空限制；城市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功能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：经济功能增强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城市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管理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：放松；重要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城市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：宋东京、临安；元大都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9" grpId="0"/>
      <p:bldP spid="9" grpId="1"/>
      <p:bldP spid="12" grpId="0"/>
      <p:bldP spid="12" grpId="1"/>
      <p:bldP spid="10" grpId="0"/>
      <p:bldP spid="10" grpId="1"/>
      <p:bldP spid="14" grpId="0"/>
      <p:bldP spid="14" grpId="1"/>
      <p:bldP spid="16" grpId="0"/>
      <p:bldP spid="16" grpId="1"/>
      <p:bldP spid="15" grpId="0"/>
      <p:bldP spid="15" grpId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671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（四）经济格局之变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经济重心南移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570355"/>
            <a:ext cx="5576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、南移过程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graphicFrame>
        <p:nvGraphicFramePr>
          <p:cNvPr id="29" name="图表 28"/>
          <p:cNvGraphicFramePr/>
          <p:nvPr>
            <p:custDataLst>
              <p:tags r:id="rId3"/>
            </p:custDataLst>
          </p:nvPr>
        </p:nvGraphicFramePr>
        <p:xfrm>
          <a:off x="5712460" y="1570355"/>
          <a:ext cx="6323330" cy="378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359525" y="5354320"/>
            <a:ext cx="5685155" cy="1038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10000"/>
              </a:lnSpc>
              <a:buNone/>
            </a:pPr>
            <a:r>
              <a:rPr lang="zh-CN" altLang="en-US" sz="2800" b="1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“苏湖熟，天下足”</a:t>
            </a:r>
            <a:endParaRPr lang="zh-CN" altLang="en-US" sz="2800" b="1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indent="0" algn="ctr">
              <a:lnSpc>
                <a:spcPct val="110000"/>
              </a:lnSpc>
              <a:buNone/>
            </a:pPr>
            <a:r>
              <a:rPr lang="zh-CN" altLang="en-US" sz="2800" b="1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“国家根本,仰给江南”</a:t>
            </a:r>
            <a:endParaRPr lang="zh-CN" altLang="en-US" sz="2800" b="1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2149475" y="2378710"/>
            <a:ext cx="259080" cy="39516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2378710"/>
            <a:ext cx="2149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魏晋南北朝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9190" y="2378710"/>
            <a:ext cx="18707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n w="0"/>
                <a:latin typeface="仿宋" panose="02010609060101010101" charset="-122"/>
                <a:ea typeface="仿宋" panose="02010609060101010101" charset="-122"/>
                <a:sym typeface="+mn-ea"/>
              </a:rPr>
              <a:t>永嘉之乱</a:t>
            </a:r>
            <a:endParaRPr lang="zh-CN" altLang="en-US" sz="2800" b="1">
              <a:ln w="0"/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r>
              <a:rPr lang="zh-CN" altLang="en-US" sz="2800" b="1">
                <a:ln w="0"/>
                <a:latin typeface="仿宋" panose="02010609060101010101" charset="-122"/>
                <a:ea typeface="仿宋" panose="02010609060101010101" charset="-122"/>
                <a:sym typeface="+mn-ea"/>
              </a:rPr>
              <a:t>江南开发</a:t>
            </a:r>
            <a:endParaRPr lang="zh-CN" altLang="en-US" sz="2800" b="1">
              <a:ln w="0"/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3866515"/>
            <a:ext cx="2149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唐中叶后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08555" y="3866515"/>
            <a:ext cx="30448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安史之乱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南方逐渐超过北方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177790"/>
            <a:ext cx="2149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宋朝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42210" y="5177790"/>
            <a:ext cx="30448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靖康之变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经济重心南移完成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  <p:bldP spid="20" grpId="0"/>
      <p:bldP spid="20" grpId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671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（四）经济格局之变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经济重心南移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40005" y="1460500"/>
            <a:ext cx="5480685" cy="5297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、南移影响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经济：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南方工商业城市增多，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商品经济发达。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交通：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海上交通运输改善，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海上贸易繁荣。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人口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：南方的人口迅速膨胀，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比重不断增长。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民族关系：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民族交融加强。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5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）</a:t>
            </a:r>
            <a:r>
              <a:rPr lang="zh-CN" altLang="en-US" sz="28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文化：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促进南方文化教育事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业发展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91480" y="1570355"/>
            <a:ext cx="31750" cy="50780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9968"/>
          <a:stretch>
            <a:fillRect/>
          </a:stretch>
        </p:blipFill>
        <p:spPr>
          <a:xfrm>
            <a:off x="5649595" y="1504950"/>
            <a:ext cx="3180715" cy="4488815"/>
          </a:xfrm>
          <a:prstGeom prst="rect">
            <a:avLst/>
          </a:prstGeom>
        </p:spPr>
      </p:pic>
      <p:sp>
        <p:nvSpPr>
          <p:cNvPr id="19" name="文本框 7"/>
          <p:cNvSpPr txBox="1"/>
          <p:nvPr>
            <p:custDataLst>
              <p:tags r:id="rId4"/>
            </p:custDataLst>
          </p:nvPr>
        </p:nvSpPr>
        <p:spPr>
          <a:xfrm>
            <a:off x="5803265" y="6111875"/>
            <a:ext cx="28740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元朝运河、海运路线图</a:t>
            </a:r>
            <a:endParaRPr lang="zh-CN" altLang="zh-CN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4615" y="1570355"/>
            <a:ext cx="3139440" cy="4256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北宋籍贯可考的进士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9630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人，南方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9164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人，两浙、两江和福建五路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7038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人，占总数的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73%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。 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  <a:p>
            <a:pPr algn="r" fontAlgn="auto">
              <a:lnSpc>
                <a:spcPts val="4060"/>
              </a:lnSpc>
            </a:pP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刘海峰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《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中国科举史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》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36380" y="6050280"/>
            <a:ext cx="298767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文化重心南移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671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（四）经济格局之变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—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经济重心南移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3360" y="1044575"/>
            <a:ext cx="66179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如何认识北宋科举考试南北分卷的做法？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32475" y="1781175"/>
            <a:ext cx="8890" cy="4638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42000" y="1877060"/>
            <a:ext cx="6261735" cy="3215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(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北宋）自进士科一并之后，榜出多是南人预选，北人预者极少。自哲庙（宋哲宗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以后，立齐、鲁、河朔五路之制，凡是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北人皆别考，然后取人南北始均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马端临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文献通考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21070" y="5592445"/>
            <a:ext cx="6003290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南北分卷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-10160" y="4389120"/>
            <a:ext cx="5842000" cy="165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）对南方考生来讲不是很公平，存在一定的地域歧视，易引起南北矛盾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2254885"/>
            <a:ext cx="5831840" cy="165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060"/>
              </a:lnSpc>
            </a:pP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）顺应文化重心南移的趋势，有利于兼顾地区平衡，改变官员队伍中南强北弱的现象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-635"/>
            <a:ext cx="12185650" cy="463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1279525"/>
            <a:ext cx="12183110" cy="3692525"/>
          </a:xfrm>
          <a:prstGeom prst="rect">
            <a:avLst/>
          </a:prstGeom>
          <a:solidFill>
            <a:srgbClr val="E0E3E8">
              <a:alpha val="77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82490" y="1845310"/>
            <a:ext cx="167322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农业发展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3425" y="2874010"/>
            <a:ext cx="197104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手工业发展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82490" y="3902710"/>
            <a:ext cx="169291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商业发展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>
            <a:off x="6720840" y="2169160"/>
            <a:ext cx="1943100" cy="52578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3"/>
            </p:custDataLst>
          </p:nvPr>
        </p:nvCxnSpPr>
        <p:spPr>
          <a:xfrm>
            <a:off x="6720840" y="3125470"/>
            <a:ext cx="1932305" cy="952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 flipV="1">
            <a:off x="6810375" y="3615690"/>
            <a:ext cx="1842770" cy="41846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82065" y="2874010"/>
            <a:ext cx="167322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经济之变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 flipV="1">
            <a:off x="3055620" y="2169160"/>
            <a:ext cx="1388110" cy="70485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6"/>
            </p:custDataLst>
          </p:nvPr>
        </p:nvCxnSpPr>
        <p:spPr>
          <a:xfrm>
            <a:off x="3153410" y="3125470"/>
            <a:ext cx="1286510" cy="1905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>
            <a:off x="3055620" y="3503930"/>
            <a:ext cx="1447165" cy="67627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063355" y="2874010"/>
            <a:ext cx="167322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社会之变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" y="607695"/>
            <a:ext cx="12198350" cy="5270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9050" y="5245100"/>
            <a:ext cx="12212320" cy="1132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0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在生产、交换、消费发展到一定阶段上，就会有一定的社会制度、一定的家庭、等级或阶级组织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····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就会有一定的市民社会。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马克思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10" grpId="1" animBg="1"/>
      <p:bldP spid="14" grpId="0" animBg="1"/>
      <p:bldP spid="14" grpId="1" animBg="1"/>
      <p:bldP spid="17" grpId="0"/>
      <p:bldP spid="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-635"/>
            <a:ext cx="12185650" cy="463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重点探讨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57200"/>
            <a:ext cx="671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（一）表现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08640" y="9550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211955" y="1891030"/>
            <a:ext cx="8890" cy="4638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83360" y="1044575"/>
            <a:ext cx="66179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宋朝社会有何新变化？</a:t>
            </a:r>
            <a:endParaRPr lang="zh-CN" altLang="en-US" sz="28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0" y="1781175"/>
            <a:ext cx="42056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、门第观念的淡化，平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民社会的到来。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0845" y="1709420"/>
            <a:ext cx="79806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0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取士不问家世，婚姻不问阀阅。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</a:endParaRPr>
          </a:p>
          <a:p>
            <a:pPr algn="ctr" fontAlgn="auto">
              <a:lnSpc>
                <a:spcPct val="10000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91330" y="2145665"/>
            <a:ext cx="7900670" cy="4603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重视门第→不问家世</a:t>
            </a:r>
            <a:endParaRPr lang="zh-CN" altLang="en-US" sz="24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71010" y="4034155"/>
            <a:ext cx="79711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 fontAlgn="auto"/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自今后，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客户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起移，更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不取主人凭由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，须每年收田毕日，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商量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去住，各取稳便。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00855" y="4972050"/>
            <a:ext cx="7901305" cy="4603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主奴依附</a:t>
            </a:r>
            <a:r>
              <a:rPr lang="en-US" altLang="zh-CN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→</a:t>
            </a:r>
            <a:r>
              <a:rPr lang="zh-CN" altLang="en-US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自由契约</a:t>
            </a:r>
            <a:endParaRPr lang="zh-CN" altLang="en-US" sz="24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71010" y="2606040"/>
            <a:ext cx="79806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 fontAlgn="auto"/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仁宗朝，商人、佃农、奴婢均为编户齐民。齐，等也。</a:t>
            </a:r>
            <a:r>
              <a:rPr lang="zh-CN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无有贵贱，谓之齐民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00855" y="3566795"/>
            <a:ext cx="7900670" cy="4603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贵贱有序→身份平等</a:t>
            </a:r>
            <a:endParaRPr lang="zh-CN" altLang="en-US" sz="24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00220" y="5461635"/>
            <a:ext cx="79013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贫富无定势，田宅无定主，有钱则买，无钱则卖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0" y="3010535"/>
            <a:ext cx="42138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、社会成员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身份趋于平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endParaRPr lang="en-US" altLang="zh-CN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等，</a:t>
            </a: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人身依附关系削弱。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635" y="4288155"/>
            <a:ext cx="42125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smtClean="0">
                <a:latin typeface="仿宋" panose="02010609060101010101" charset="-122"/>
                <a:ea typeface="仿宋" panose="02010609060101010101" charset="-122"/>
                <a:sym typeface="+mn-ea"/>
              </a:rPr>
              <a:t>3</a:t>
            </a:r>
            <a:r>
              <a:rPr lang="zh-CN" altLang="en-US" sz="2800" b="1" smtClean="0">
                <a:latin typeface="仿宋" panose="02010609060101010101" charset="-122"/>
                <a:ea typeface="仿宋" panose="02010609060101010101" charset="-122"/>
                <a:sym typeface="+mn-ea"/>
              </a:rPr>
              <a:t>、</a:t>
            </a:r>
            <a:r>
              <a:rPr lang="en-US" altLang="zh-CN" sz="2800" b="1" smtClean="0">
                <a:latin typeface="仿宋" panose="02010609060101010101" charset="-122"/>
                <a:ea typeface="仿宋" panose="02010609060101010101" charset="-122"/>
                <a:sym typeface="+mn-ea"/>
              </a:rPr>
              <a:t>国家对社会的控制相</a:t>
            </a:r>
            <a:endParaRPr lang="en-US" altLang="zh-CN" sz="2800" b="1" smtClean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r>
              <a:rPr lang="en-US" altLang="zh-CN" sz="2800" b="1" smtClean="0">
                <a:latin typeface="仿宋" panose="02010609060101010101" charset="-122"/>
                <a:ea typeface="仿宋" panose="02010609060101010101" charset="-122"/>
                <a:sym typeface="+mn-ea"/>
              </a:rPr>
              <a:t>   对松弛</a:t>
            </a:r>
            <a:r>
              <a:rPr lang="zh-CN" altLang="en-US" sz="2800" b="1" smtClean="0">
                <a:latin typeface="仿宋" panose="02010609060101010101" charset="-122"/>
                <a:ea typeface="仿宋" panose="02010609060101010101" charset="-122"/>
                <a:sym typeface="+mn-ea"/>
              </a:rPr>
              <a:t>。</a:t>
            </a:r>
            <a:endParaRPr lang="zh-CN" altLang="en-US" sz="2800" b="1" smtClean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5420360"/>
            <a:ext cx="4210050" cy="9588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00855" y="6068695"/>
            <a:ext cx="7900670" cy="4603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不抑兼并、管理放松</a:t>
            </a:r>
            <a:endParaRPr lang="zh-CN" altLang="en-US" sz="24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/>
      <p:bldP spid="12" grpId="0" bldLvl="0" animBg="1"/>
      <p:bldP spid="12" grpId="1"/>
      <p:bldP spid="14" grpId="0" bldLvl="0" animBg="1"/>
      <p:bldP spid="14" grpId="1"/>
      <p:bldP spid="9" grpId="0"/>
      <p:bldP spid="9" grpId="1"/>
      <p:bldP spid="18" grpId="0"/>
      <p:bldP spid="18" grpId="1"/>
      <p:bldP spid="19" grpId="0"/>
      <p:bldP spid="19" grpId="1"/>
      <p:bldP spid="22" grpId="0" bldLvl="0" animBg="1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>
            <a:alphaModFix amt="40000"/>
            <a:grayscl/>
          </a:blip>
          <a:stretch>
            <a:fillRect/>
          </a:stretch>
        </p:blipFill>
        <p:spPr>
          <a:xfrm>
            <a:off x="9525" y="0"/>
            <a:ext cx="1219263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050" y="1383030"/>
            <a:ext cx="12183110" cy="3692525"/>
          </a:xfrm>
          <a:prstGeom prst="rect">
            <a:avLst/>
          </a:prstGeom>
          <a:solidFill>
            <a:srgbClr val="FFFFFF">
              <a:alpha val="62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050" y="1537335"/>
            <a:ext cx="1219263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宋帝国的立国精神：抱残守缺，苟且偷安，过一日算一日，将就一天算一天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···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不可避免地会产生一种印象，认为那时的中国社会跟它的宋政府一样，也是堕落的。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其实不然，而且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恰恰相反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。整个宋帝国时代，起自十一世纪，经过十二世纪，再到十三世纪，二百余年间，它的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物质文明，有辉煌成就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，不但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超过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中国过去任何一个时代，并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超过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同时代的西方世界。最保守的观察，中国至少比欧洲进步一百年。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                                           ——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sym typeface="+mn-ea"/>
              </a:rPr>
              <a:t>柏杨《中国人史纲》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28575" y="1363345"/>
            <a:ext cx="12192635" cy="31051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宋元时期，我国的经济取得了长足的发展，社会也发生了显著的变化。在经济方面，农业、手工业以及商业和对外贸易方面发展较快。南北经济发展的不平衡加速了南北经济的差距和经济重心的南移。在社会方面，在农业、手工业、商业的普遍发展之下，人身自由增加，国家对社会的控制放松，平民社会到来。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20370"/>
            <a:ext cx="12166600" cy="58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635" y="4697730"/>
            <a:ext cx="121646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经济之变：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商业化、市场化、货币化、城市化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</a:rPr>
              <a:t>社会之变：</a:t>
            </a:r>
            <a:r>
              <a:rPr lang="zh-CN" altLang="en-US" sz="32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平民化、契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约化、平等化、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流动化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66600" cy="584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7250" y="2090420"/>
            <a:ext cx="965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辽宋夏金元的经济与社会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031365" y="1512570"/>
            <a:ext cx="199390" cy="406082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78735" y="2200910"/>
            <a:ext cx="2329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一、经济之变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5575" y="4607560"/>
            <a:ext cx="2329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二、社会之变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3703320" y="2935605"/>
            <a:ext cx="288925" cy="12941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5256530" y="1353185"/>
            <a:ext cx="120015" cy="237934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84825" y="1282700"/>
            <a:ext cx="2329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、农业之变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4825" y="1947545"/>
            <a:ext cx="346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、手工业之变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4670" y="2612390"/>
            <a:ext cx="3463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14670" y="3277235"/>
            <a:ext cx="6581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、经济格局之变：经济重心南移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5226685" y="4008755"/>
            <a:ext cx="198755" cy="17526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14670" y="4085590"/>
            <a:ext cx="3872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、门第观念削弱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6735" y="4766945"/>
            <a:ext cx="635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2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、社会成员身份趋于平等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26735" y="5448300"/>
            <a:ext cx="6358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、国家对社会的控制相对松弛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44930" y="2210435"/>
            <a:ext cx="34258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    </a:t>
            </a:r>
            <a:r>
              <a:rPr lang="zh-CN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课程标准：认识辽宋夏金元时期经济、社会等方面的新变化。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4" name="图片 3" descr="32313536323539303b32313536323537303bd7f7d2b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4930" y="2210435"/>
            <a:ext cx="636270" cy="63627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5293995" y="2210435"/>
            <a:ext cx="19685" cy="223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65" y="2601595"/>
            <a:ext cx="863600" cy="144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75" y="2339975"/>
            <a:ext cx="3981450" cy="813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175" y="3573145"/>
            <a:ext cx="3695700" cy="787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3360" y="1094740"/>
            <a:ext cx="7056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根据教材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60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页梳理农业发展概况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1696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-10795" y="1755775"/>
          <a:ext cx="12202160" cy="471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700"/>
                <a:gridCol w="6982460"/>
              </a:tblGrid>
              <a:tr h="706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latin typeface="楷体" panose="02010609060101010101" charset="-122"/>
                          <a:ea typeface="楷体" panose="02010609060101010101" charset="-122"/>
                        </a:rPr>
                        <a:t>发展概况</a:t>
                      </a: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latin typeface="楷体" panose="02010609060101010101" charset="-122"/>
                          <a:ea typeface="楷体" panose="02010609060101010101" charset="-122"/>
                        </a:rPr>
                        <a:t>意义</a:t>
                      </a: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1049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1049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0845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498475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（一）农业之变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7190" y="2578735"/>
            <a:ext cx="53333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一年两熟、一年三熟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213350" y="2536190"/>
            <a:ext cx="7078980" cy="6076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土地利用率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提高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，粮食产量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增加，人口增多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647190" y="3168650"/>
            <a:ext cx="5212715" cy="11245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出现固定种植经济作物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lvl="0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的农户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322570" y="3143885"/>
            <a:ext cx="6857365" cy="11245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推动商品经济发展，对传统自然经济结构有一定突破  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-10160" y="4268470"/>
            <a:ext cx="5223510" cy="11245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宋朝开始，元朝逐渐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endParaRPr lang="en-US" altLang="zh-CN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defTabSz="914400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 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普遍 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322570" y="4268470"/>
            <a:ext cx="6868795" cy="11245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带动了棉纺织业的发展，棉布逐渐成为人们的主要衣料 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-11430" y="5393055"/>
            <a:ext cx="5213350" cy="1124585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          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在辽夏金元的统治下，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  <a:p>
            <a:pPr lvl="0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         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边疆农业有显著进步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5322570" y="5393055"/>
            <a:ext cx="6871970" cy="103886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边疆地区获得进一步开发，中原农耕文明向周边扩展 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575560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耕作制度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1430" y="3243580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经济结构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0" y="4318635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棉花种植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endParaRPr lang="en-US" altLang="zh-CN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5431790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边疆开发</a:t>
            </a:r>
            <a:r>
              <a:rPr lang="zh-CN" altLang="en-US" sz="2800" b="1">
                <a:effectLst/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endParaRPr lang="zh-CN" altLang="en-US" sz="2800" b="1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5" grpId="0"/>
      <p:bldP spid="5" grpId="1"/>
      <p:bldP spid="6" grpId="0"/>
      <p:bldP spid="6" grpId="1"/>
      <p:bldP spid="17" grpId="0"/>
      <p:bldP spid="17" grpId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（一）农业之变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7917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7" name="图片 6" descr="t013a6d45662580ddf0[1]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EDC"/>
              </a:clrFrom>
              <a:clrTo>
                <a:srgbClr val="FDFE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t="8614" r="5280" b="5748"/>
          <a:stretch>
            <a:fillRect/>
          </a:stretch>
        </p:blipFill>
        <p:spPr bwMode="auto">
          <a:xfrm>
            <a:off x="0" y="1694815"/>
            <a:ext cx="3458845" cy="402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-635" y="5907405"/>
            <a:ext cx="34594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北宋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自越南引进的</a:t>
            </a:r>
            <a:r>
              <a:rPr lang="zh-CN" altLang="en-US" sz="20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良种</a:t>
            </a:r>
            <a:endParaRPr lang="en-US" altLang="zh-CN" sz="2000" b="1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 eaLnBrk="1" hangingPunct="1"/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      </a:t>
            </a:r>
            <a:r>
              <a:rPr lang="zh-CN" altLang="en-US" sz="20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en-US" altLang="zh-CN" sz="20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占城稻</a:t>
            </a:r>
            <a:endParaRPr lang="zh-CN" altLang="en-US" sz="2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40640" y="5258435"/>
            <a:ext cx="3499485" cy="460375"/>
          </a:xfrm>
          <a:prstGeom prst="rect">
            <a:avLst/>
          </a:prstGeom>
          <a:solidFill>
            <a:srgbClr val="FFFFFF">
              <a:alpha val="81000"/>
            </a:srgbClr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生长时间短、耐旱</a:t>
            </a:r>
            <a:endParaRPr lang="zh-CN" altLang="en-US" sz="24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24" name="图片 8" descr="C:/Users/ASUS/AppData/Local/Temp/kaimatting_20190914200954/output_20190914201005..pngoutput_20190914201005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7225" y="1694815"/>
            <a:ext cx="2319020" cy="381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209405" y="5718810"/>
            <a:ext cx="2995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黄道婆改进棉纺织技术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99840" y="1713865"/>
            <a:ext cx="5328285" cy="39236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806190" y="5637530"/>
            <a:ext cx="5149215" cy="9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fontAlgn="base"/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北宋末年的实际人口数应当已经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超过</a:t>
            </a:r>
            <a:r>
              <a:rPr lang="en-US" altLang="zh-CN" b="1" smtClean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b="1" smtClean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亿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。这在中国古代人口史上是一个划时代的</a:t>
            </a: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标志。</a:t>
            </a:r>
            <a:endParaRPr lang="en-US" altLang="zh-CN" b="1" strike="noStrike" noProof="1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 fontAlgn="base"/>
            <a:r>
              <a:rPr lang="en-US" altLang="zh-CN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中外历史纲要</a:t>
            </a:r>
            <a:r>
              <a:rPr lang="en-US" altLang="zh-CN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r>
              <a:rPr lang="zh-CN" altLang="en-US" b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  <p:bldLst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（二）手工业之变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1430" y="1094740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基础梳理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-11430" y="1765300"/>
          <a:ext cx="12203430" cy="481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05"/>
                <a:gridCol w="5471795"/>
                <a:gridCol w="4913630"/>
              </a:tblGrid>
              <a:tr h="632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部门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发展概况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意义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5227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制瓷业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27317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矿冶业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138366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楷体" panose="02010609060101010101" charset="-122"/>
                          <a:ea typeface="楷体" panose="02010609060101010101" charset="-122"/>
                        </a:rPr>
                        <a:t>印刷业</a:t>
                      </a: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83360" y="1094740"/>
            <a:ext cx="7056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根据教材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</a:rPr>
              <a:t>60-61</a:t>
            </a:r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页梳理手工业发展概况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800225" y="2404110"/>
            <a:ext cx="5487035" cy="151257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）宋朝出现五大名窑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）元朝烧出了新型彩绘瓷器青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en-US" altLang="zh-CN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花瓷和釉里红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800225" y="4037330"/>
            <a:ext cx="5487035" cy="103886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北宋煤的开采量很大，矿冶业在手工业中占有重要地位。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287260" y="2404110"/>
            <a:ext cx="4904740" cy="151257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宋元时期，瓷器大量出口海外，继丝绸之后成为中华文明新的物质象征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800225" y="5621020"/>
            <a:ext cx="5487670" cy="5651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 defTabSz="914400">
              <a:lnSpc>
                <a:spcPct val="110000"/>
              </a:lnSpc>
            </a:pPr>
            <a:r>
              <a:rPr lang="zh-CN" altLang="en-US" sz="2800" b="1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印刷业是宋朝新兴的手工业</a:t>
            </a:r>
            <a:endParaRPr lang="zh-CN" altLang="en-US" sz="2800" b="1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7287260" y="4037330"/>
            <a:ext cx="4916805" cy="103886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燃料的改进大大提高了金属冶炼的产量和质量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299960" y="5384165"/>
            <a:ext cx="4904740" cy="1038860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推动了文化的普及，进一步带动了造纸业的发展</a:t>
            </a:r>
            <a:endParaRPr lang="zh-CN" altLang="en-US" sz="2800" b="1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8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95" y="1861820"/>
            <a:ext cx="12183110" cy="3415030"/>
          </a:xfrm>
          <a:prstGeom prst="rect">
            <a:avLst/>
          </a:prstGeom>
          <a:solidFill>
            <a:srgbClr val="E0E3E8">
              <a:alpha val="77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（二）手工业之变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795" y="4660900"/>
            <a:ext cx="205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汝窑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616835"/>
            <a:ext cx="1984375" cy="201104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2175510" y="4660900"/>
            <a:ext cx="197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官窑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6898" r="6898" b="7042"/>
          <a:stretch>
            <a:fillRect/>
          </a:stretch>
        </p:blipFill>
        <p:spPr>
          <a:xfrm>
            <a:off x="4261485" y="2628900"/>
            <a:ext cx="1920240" cy="19989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" y="2616835"/>
            <a:ext cx="2050415" cy="201104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268470" y="4660900"/>
            <a:ext cx="190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哥窑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rcRect l="5587" r="6403"/>
          <a:stretch>
            <a:fillRect/>
          </a:stretch>
        </p:blipFill>
        <p:spPr>
          <a:xfrm>
            <a:off x="6289675" y="2623185"/>
            <a:ext cx="1966595" cy="200977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288405" y="4660900"/>
            <a:ext cx="190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钧窑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4220" y="2628900"/>
            <a:ext cx="1986915" cy="1998980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8366125" y="4660900"/>
            <a:ext cx="190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定窑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rcRect t="14656"/>
          <a:stretch>
            <a:fillRect/>
          </a:stretch>
        </p:blipFill>
        <p:spPr>
          <a:xfrm>
            <a:off x="10585450" y="2616835"/>
            <a:ext cx="1606550" cy="201168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10585450" y="4660900"/>
            <a:ext cx="1605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青花瓷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" y="1922145"/>
            <a:ext cx="12185650" cy="584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0" y="5475605"/>
            <a:ext cx="122053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瓷器质地坚硬不吸水，敲击响声清脆，比陶器更加美观、耐用。中国古代很早就出现了原始瓷器，逐渐形成青瓷、白瓷等不同类型，宋朝制瓷工艺达到了高峰。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95" y="1861820"/>
            <a:ext cx="12183110" cy="3692525"/>
          </a:xfrm>
          <a:prstGeom prst="rect">
            <a:avLst/>
          </a:prstGeom>
          <a:solidFill>
            <a:srgbClr val="E0E3E8">
              <a:alpha val="77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457200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（二）手工业之变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44575"/>
            <a:ext cx="1483360" cy="4603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相关史料</a:t>
            </a:r>
            <a:endParaRPr lang="zh-CN" altLang="en-US" sz="24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6000" contrast="64000"/>
          </a:blip>
          <a:srcRect r="59394"/>
          <a:stretch>
            <a:fillRect/>
          </a:stretch>
        </p:blipFill>
        <p:spPr>
          <a:xfrm>
            <a:off x="0" y="2487930"/>
            <a:ext cx="3451860" cy="252031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</p:pic>
      <p:sp>
        <p:nvSpPr>
          <p:cNvPr id="12" name="椭圆 11"/>
          <p:cNvSpPr/>
          <p:nvPr/>
        </p:nvSpPr>
        <p:spPr>
          <a:xfrm rot="1260000">
            <a:off x="1615440" y="3044825"/>
            <a:ext cx="1048385" cy="93154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364" name="图片 1" descr="timgJCTXNV4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90" t="1115" r="710" b="7217"/>
          <a:stretch>
            <a:fillRect/>
          </a:stretch>
        </p:blipFill>
        <p:spPr>
          <a:xfrm>
            <a:off x="3607435" y="2487930"/>
            <a:ext cx="3411855" cy="252031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9849"/>
          <a:stretch>
            <a:fillRect/>
          </a:stretch>
        </p:blipFill>
        <p:spPr>
          <a:xfrm>
            <a:off x="7174865" y="2487930"/>
            <a:ext cx="2846070" cy="252031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6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1"/>
          <a:stretch>
            <a:fillRect/>
          </a:stretch>
        </p:blipFill>
        <p:spPr bwMode="auto">
          <a:xfrm>
            <a:off x="10176510" y="2457450"/>
            <a:ext cx="2015490" cy="25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0795" y="5138420"/>
            <a:ext cx="3441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《清明上河图》局部</a:t>
            </a:r>
            <a:endParaRPr lang="zh-CN" altLang="en-US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365" name="文本框 7"/>
          <p:cNvSpPr txBox="1"/>
          <p:nvPr>
            <p:custDataLst>
              <p:tags r:id="rId10"/>
            </p:custDataLst>
          </p:nvPr>
        </p:nvSpPr>
        <p:spPr>
          <a:xfrm>
            <a:off x="3607435" y="5138420"/>
            <a:ext cx="34112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宋代</a:t>
            </a:r>
            <a:r>
              <a:rPr lang="zh-CN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采煤示意图</a:t>
            </a:r>
            <a:endParaRPr lang="zh-CN" altLang="zh-CN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文本框 7"/>
          <p:cNvSpPr txBox="1"/>
          <p:nvPr>
            <p:custDataLst>
              <p:tags r:id="rId11"/>
            </p:custDataLst>
          </p:nvPr>
        </p:nvSpPr>
        <p:spPr>
          <a:xfrm>
            <a:off x="7173595" y="5138420"/>
            <a:ext cx="28740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仇英摹本上的书坊</a:t>
            </a:r>
            <a:endParaRPr lang="zh-CN" altLang="zh-CN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5" y="5667375"/>
            <a:ext cx="121939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1172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smtClean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400" b="1" smtClean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知识产权意识：</a:t>
            </a:r>
            <a:r>
              <a:rPr lang="zh-CN" altLang="en-US" sz="20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“宋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人刻书，于书之首尾或序后、目录后，往往刻一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墨图记及牌记</a:t>
            </a:r>
            <a:r>
              <a:rPr lang="zh-CN" altLang="en-US" sz="20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”。这个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“牌记”，载有出版人、刻书人、出版日期、版权声明等信息，类似于今日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书籍的版权页</a:t>
            </a:r>
            <a:r>
              <a:rPr lang="zh-CN" altLang="en-US" sz="20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en-US" altLang="zh-CN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/>
            <a:r>
              <a:rPr lang="en-US" altLang="zh-CN" sz="2000" b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（清）叶德辉</a:t>
            </a:r>
            <a:r>
              <a:rPr lang="en-US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书林清话</a:t>
            </a:r>
            <a:r>
              <a:rPr lang="en-US" altLang="zh-CN" sz="20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0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590" y="1932940"/>
            <a:ext cx="3473450" cy="52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6795" y="1930400"/>
            <a:ext cx="3416300" cy="52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3430" y="1930400"/>
            <a:ext cx="5092700" cy="52705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700" cy="463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556895"/>
            <a:ext cx="373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（三）商业之变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279525"/>
            <a:ext cx="12183110" cy="3692525"/>
          </a:xfrm>
          <a:prstGeom prst="rect">
            <a:avLst/>
          </a:prstGeom>
          <a:solidFill>
            <a:srgbClr val="E0E3E8">
              <a:alpha val="77000"/>
            </a:srgbClr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95375" y="2703195"/>
            <a:ext cx="1673225" cy="9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农业发展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粮食增加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31005" y="2926715"/>
            <a:ext cx="240982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种植经济作物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2"/>
            </p:custDataLst>
          </p:nvPr>
        </p:nvCxnSpPr>
        <p:spPr>
          <a:xfrm flipV="1">
            <a:off x="2908935" y="2258695"/>
            <a:ext cx="1162050" cy="57277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96350" y="2703195"/>
            <a:ext cx="1971675" cy="9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商业的发展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城市的繁荣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1005" y="3932555"/>
            <a:ext cx="240982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手工业的发展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3"/>
            </p:custDataLst>
          </p:nvPr>
        </p:nvCxnSpPr>
        <p:spPr>
          <a:xfrm flipV="1">
            <a:off x="2908935" y="3254375"/>
            <a:ext cx="1241425" cy="254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4"/>
            </p:custDataLst>
          </p:nvPr>
        </p:nvCxnSpPr>
        <p:spPr>
          <a:xfrm>
            <a:off x="2874010" y="3679825"/>
            <a:ext cx="1311275" cy="64452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5"/>
            </p:custDataLst>
          </p:nvPr>
        </p:nvCxnSpPr>
        <p:spPr>
          <a:xfrm>
            <a:off x="6788150" y="3183890"/>
            <a:ext cx="1960880" cy="825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358005" y="1920240"/>
            <a:ext cx="197167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人口的增加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6"/>
            </p:custDataLst>
          </p:nvPr>
        </p:nvCxnSpPr>
        <p:spPr>
          <a:xfrm flipV="1">
            <a:off x="6797040" y="3656330"/>
            <a:ext cx="1983105" cy="60833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7"/>
            </p:custDataLst>
          </p:nvPr>
        </p:nvCxnSpPr>
        <p:spPr>
          <a:xfrm>
            <a:off x="6797040" y="2193925"/>
            <a:ext cx="1943100" cy="52578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0" y="5280660"/>
            <a:ext cx="12182475" cy="118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fontAlgn="base">
              <a:lnSpc>
                <a:spcPts val="42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在人们的生产力发展到一定状况下，就会有一定的交换和消费形式。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marR="0" lvl="0" indent="0" algn="l" defTabSz="914400" rtl="0" fontAlgn="base">
              <a:lnSpc>
                <a:spcPts val="42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——</a:t>
            </a:r>
            <a:r>
              <a:rPr lang="zh-CN" altLang="en-US" sz="28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马克思</a:t>
            </a:r>
            <a:endParaRPr lang="zh-CN" altLang="en-US" sz="28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2" grpId="0" animBg="1"/>
      <p:bldP spid="12" grpId="1" animBg="1"/>
      <p:bldP spid="10" grpId="0" animBg="1"/>
      <p:bldP spid="10" grpId="1" animBg="1"/>
      <p:bldP spid="16" grpId="0" animBg="1"/>
      <p:bldP spid="16" grpId="1" animBg="1"/>
      <p:bldP spid="20" grpId="0"/>
      <p:bldP spid="20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82.xml><?xml version="1.0" encoding="utf-8"?>
<p:tagLst xmlns:p="http://schemas.openxmlformats.org/presentationml/2006/main">
  <p:tag name="KSO_WM_SLIDE_BACKGROUND_TYPE" val="frame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5.xml><?xml version="1.0" encoding="utf-8"?>
<p:tagLst xmlns:p="http://schemas.openxmlformats.org/presentationml/2006/main">
  <p:tag name="KSO_WM_SLIDE_BACKGROUND_TYPE" val="frame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0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2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1.xml><?xml version="1.0" encoding="utf-8"?>
<p:tagLst xmlns:p="http://schemas.openxmlformats.org/presentationml/2006/main">
  <p:tag name="KSO_WM_SLIDE_BACKGROUND_TYPE" val="belt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4.xml><?xml version="1.0" encoding="utf-8"?>
<p:tagLst xmlns:p="http://schemas.openxmlformats.org/presentationml/2006/main">
  <p:tag name="KSO_WM_SLIDE_BACKGROUND_TYPE" val="belt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372.xml><?xml version="1.0" encoding="utf-8"?>
<p:tagLst xmlns:p="http://schemas.openxmlformats.org/presentationml/2006/main">
  <p:tag name="KSO_WM_SLIDE_BACKGROUND_TYPE" val="fram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5.xml><?xml version="1.0" encoding="utf-8"?>
<p:tagLst xmlns:p="http://schemas.openxmlformats.org/presentationml/2006/main">
  <p:tag name="KSO_WM_SLIDE_BACKGROUND_TYPE" val="frame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3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4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41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1.xml><?xml version="1.0" encoding="utf-8"?>
<p:tagLst xmlns:p="http://schemas.openxmlformats.org/presentationml/2006/main">
  <p:tag name="KSO_WM_SLIDE_BACKGROUND_TYPE" val="belt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4.xml><?xml version="1.0" encoding="utf-8"?>
<p:tagLst xmlns:p="http://schemas.openxmlformats.org/presentationml/2006/main">
  <p:tag name="KSO_WM_SLIDE_BACKGROUND_TYPE" val="belt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37.xml><?xml version="1.0" encoding="utf-8"?>
<p:tagLst xmlns:p="http://schemas.openxmlformats.org/presentationml/2006/main">
  <p:tag name="AS_UNIQUEID" val="1105"/>
</p:tagLst>
</file>

<file path=ppt/tags/tag438.xml><?xml version="1.0" encoding="utf-8"?>
<p:tagLst xmlns:p="http://schemas.openxmlformats.org/presentationml/2006/main">
  <p:tag name="AS_UNIQUEID" val="1106"/>
</p:tagLst>
</file>

<file path=ppt/tags/tag439.xml><?xml version="1.0" encoding="utf-8"?>
<p:tagLst xmlns:p="http://schemas.openxmlformats.org/presentationml/2006/main">
  <p:tag name="AS_UNIQUEID" val="110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AS_UNIQUEID" val="948"/>
</p:tagLst>
</file>

<file path=ppt/tags/tag441.xml><?xml version="1.0" encoding="utf-8"?>
<p:tagLst xmlns:p="http://schemas.openxmlformats.org/presentationml/2006/main">
  <p:tag name="AS_UNIQUEID" val="949"/>
</p:tagLst>
</file>

<file path=ppt/tags/tag442.xml><?xml version="1.0" encoding="utf-8"?>
<p:tagLst xmlns:p="http://schemas.openxmlformats.org/presentationml/2006/main">
  <p:tag name="AS_UNIQUEID" val="950"/>
</p:tagLst>
</file>

<file path=ppt/tags/tag443.xml><?xml version="1.0" encoding="utf-8"?>
<p:tagLst xmlns:p="http://schemas.openxmlformats.org/presentationml/2006/main">
  <p:tag name="AS_UNIQUEID" val="951"/>
</p:tagLst>
</file>

<file path=ppt/tags/tag444.xml><?xml version="1.0" encoding="utf-8"?>
<p:tagLst xmlns:p="http://schemas.openxmlformats.org/presentationml/2006/main">
  <p:tag name="AS_UNIQUEID" val="952"/>
</p:tagLst>
</file>

<file path=ppt/tags/tag445.xml><?xml version="1.0" encoding="utf-8"?>
<p:tagLst xmlns:p="http://schemas.openxmlformats.org/presentationml/2006/main">
  <p:tag name="AS_UNIQUEID" val="953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94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94"/>
  <p:tag name="KSO_WM_TEMPLATE_THUMBS_INDEX" val="1、4、9、10、11、12、13、14、15、16、17、18"/>
</p:tagLst>
</file>

<file path=ppt/tags/tag4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53.xml><?xml version="1.0" encoding="utf-8"?>
<p:tagLst xmlns:p="http://schemas.openxmlformats.org/presentationml/2006/main">
  <p:tag name="KSO_WM_SLIDE_ID" val="custom20202594_7"/>
  <p:tag name="KSO_WM_SLIDE_TYPE" val="text"/>
  <p:tag name="KSO_WM_SLIDE_SUBTYPE" val="diag"/>
  <p:tag name="KSO_WM_SLIDE_ITEM_CNT" val="2"/>
  <p:tag name="KSO_WM_SLIDE_INDEX" val="7"/>
  <p:tag name="KSO_WM_SLIDE_SIZE" val="399.4*255.45"/>
  <p:tag name="KSO_WM_SLIDE_POSITION" val="280.325*175.25"/>
  <p:tag name="KSO_WM_TAG_VERSION" val="1.0"/>
  <p:tag name="KSO_WM_BEAUTIFY_FLAG" val="#wm#"/>
  <p:tag name="KSO_WM_TEMPLATE_CATEGORY" val="custom"/>
  <p:tag name="KSO_WM_TEMPLATE_INDEX" val="20202594"/>
  <p:tag name="KSO_WM_SLIDE_LAYOUT" val="a_l"/>
  <p:tag name="KSO_WM_SLIDE_LAYOUT_CNT" val="1_1"/>
  <p:tag name="KSO_WM_SLIDE_COLORSCHEME_VERSION" val="3.2"/>
  <p:tag name="KSO_WM_TEMPLATE_SUBCATEGORY" val="0"/>
  <p:tag name="KSO_WM_TEMPLATE_MASTER_TYPE" val="1"/>
  <p:tag name="KSO_WM_TEMPLATE_COLOR_TYPE" val="1"/>
  <p:tag name="KSO_WM_DIAGRAM_GROUP_CODE" val="l1-2"/>
  <p:tag name="KSO_WM_SLIDE_DIAGTYPE" val="l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55.xml><?xml version="1.0" encoding="utf-8"?>
<p:tagLst xmlns:p="http://schemas.openxmlformats.org/presentationml/2006/main">
  <p:tag name="KSO_WM_UNIT_TABLE_BEAUTIFY" val="smartTable{3ecbcb66-ab64-445c-ba5a-644d4cb09d0e}"/>
  <p:tag name="TABLE_ENDDRAG_ORIGIN_RECT" val="960*348"/>
  <p:tag name="TABLE_ENDDRAG_RECT" val="0*150*960*348"/>
</p:tagLst>
</file>

<file path=ppt/tags/tag456.xml><?xml version="1.0" encoding="utf-8"?>
<p:tagLst xmlns:p="http://schemas.openxmlformats.org/presentationml/2006/main">
  <p:tag name="AS_UNIQUEID" val="1116"/>
</p:tagLst>
</file>

<file path=ppt/tags/tag457.xml><?xml version="1.0" encoding="utf-8"?>
<p:tagLst xmlns:p="http://schemas.openxmlformats.org/presentationml/2006/main">
  <p:tag name="AS_UNIQUEID" val="1113"/>
</p:tagLst>
</file>

<file path=ppt/tags/tag458.xml><?xml version="1.0" encoding="utf-8"?>
<p:tagLst xmlns:p="http://schemas.openxmlformats.org/presentationml/2006/main">
  <p:tag name="AS_UNIQUEID" val="1117"/>
</p:tagLst>
</file>

<file path=ppt/tags/tag459.xml><?xml version="1.0" encoding="utf-8"?>
<p:tagLst xmlns:p="http://schemas.openxmlformats.org/presentationml/2006/main">
  <p:tag name="AS_UNIQUEID" val="1115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AS_UNIQUEID" val="1119"/>
</p:tagLst>
</file>

<file path=ppt/tags/tag461.xml><?xml version="1.0" encoding="utf-8"?>
<p:tagLst xmlns:p="http://schemas.openxmlformats.org/presentationml/2006/main">
  <p:tag name="AS_UNIQUEID" val="1114"/>
</p:tagLst>
</file>

<file path=ppt/tags/tag462.xml><?xml version="1.0" encoding="utf-8"?>
<p:tagLst xmlns:p="http://schemas.openxmlformats.org/presentationml/2006/main">
  <p:tag name="AS_UNIQUEID" val="1118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64.xml><?xml version="1.0" encoding="utf-8"?>
<p:tagLst xmlns:p="http://schemas.openxmlformats.org/presentationml/2006/main">
  <p:tag name="AS_UNIQUEID" val="241"/>
</p:tagLst>
</file>

<file path=ppt/tags/tag465.xml><?xml version="1.0" encoding="utf-8"?>
<p:tagLst xmlns:p="http://schemas.openxmlformats.org/presentationml/2006/main">
  <p:tag name="AS_UNIQUEID" val="1056"/>
</p:tagLst>
</file>

<file path=ppt/tags/tag466.xml><?xml version="1.0" encoding="utf-8"?>
<p:tagLst xmlns:p="http://schemas.openxmlformats.org/presentationml/2006/main">
  <p:tag name="AS_UNIQUEID" val="1058"/>
</p:tagLst>
</file>

<file path=ppt/tags/tag4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68.xml><?xml version="1.0" encoding="utf-8"?>
<p:tagLst xmlns:p="http://schemas.openxmlformats.org/presentationml/2006/main">
  <p:tag name="KSO_WM_UNIT_TABLE_BEAUTIFY" val="smartTable{76c9de45-fa25-41a6-b21a-802964d6457c}"/>
  <p:tag name="TABLE_ENDDRAG_ORIGIN_RECT" val="960*376"/>
  <p:tag name="TABLE_ENDDRAG_RECT" val="0*139*960*376"/>
</p:tagLst>
</file>

<file path=ppt/tags/tag469.xml><?xml version="1.0" encoding="utf-8"?>
<p:tagLst xmlns:p="http://schemas.openxmlformats.org/presentationml/2006/main">
  <p:tag name="AS_UNIQUEID" val="1138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AS_UNIQUEID" val="1140"/>
</p:tagLst>
</file>

<file path=ppt/tags/tag471.xml><?xml version="1.0" encoding="utf-8"?>
<p:tagLst xmlns:p="http://schemas.openxmlformats.org/presentationml/2006/main">
  <p:tag name="AS_UNIQUEID" val="1139"/>
</p:tagLst>
</file>

<file path=ppt/tags/tag472.xml><?xml version="1.0" encoding="utf-8"?>
<p:tagLst xmlns:p="http://schemas.openxmlformats.org/presentationml/2006/main">
  <p:tag name="AS_UNIQUEID" val="1142"/>
</p:tagLst>
</file>

<file path=ppt/tags/tag473.xml><?xml version="1.0" encoding="utf-8"?>
<p:tagLst xmlns:p="http://schemas.openxmlformats.org/presentationml/2006/main">
  <p:tag name="AS_UNIQUEID" val="1141"/>
</p:tagLst>
</file>

<file path=ppt/tags/tag474.xml><?xml version="1.0" encoding="utf-8"?>
<p:tagLst xmlns:p="http://schemas.openxmlformats.org/presentationml/2006/main">
  <p:tag name="AS_UNIQUEID" val="1143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76.xml><?xml version="1.0" encoding="utf-8"?>
<p:tagLst xmlns:p="http://schemas.openxmlformats.org/presentationml/2006/main">
  <p:tag name="AS_UNIQUEID" val="241"/>
</p:tagLst>
</file>

<file path=ppt/tags/tag477.xml><?xml version="1.0" encoding="utf-8"?>
<p:tagLst xmlns:p="http://schemas.openxmlformats.org/presentationml/2006/main">
  <p:tag name="AS_UNIQUEID" val="241"/>
</p:tagLst>
</file>

<file path=ppt/tags/tag478.xml><?xml version="1.0" encoding="utf-8"?>
<p:tagLst xmlns:p="http://schemas.openxmlformats.org/presentationml/2006/main">
  <p:tag name="AS_UNIQUEID" val="241"/>
</p:tagLst>
</file>

<file path=ppt/tags/tag479.xml><?xml version="1.0" encoding="utf-8"?>
<p:tagLst xmlns:p="http://schemas.openxmlformats.org/presentationml/2006/main">
  <p:tag name="AS_UNIQUEID" val="24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AS_UNIQUEID" val="241"/>
</p:tagLst>
</file>

<file path=ppt/tags/tag481.xml><?xml version="1.0" encoding="utf-8"?>
<p:tagLst xmlns:p="http://schemas.openxmlformats.org/presentationml/2006/main">
  <p:tag name="AS_UNIQUEID" val="241"/>
</p:tagLst>
</file>

<file path=ppt/tags/tag4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83.xml><?xml version="1.0" encoding="utf-8"?>
<p:tagLst xmlns:p="http://schemas.openxmlformats.org/presentationml/2006/main">
  <p:tag name="AS_UNIQUEID" val="349"/>
</p:tagLst>
</file>

<file path=ppt/tags/tag484.xml><?xml version="1.0" encoding="utf-8"?>
<p:tagLst xmlns:p="http://schemas.openxmlformats.org/presentationml/2006/main">
  <p:tag name="AS_UNIQUEID" val="1179"/>
</p:tagLst>
</file>

<file path=ppt/tags/tag485.xml><?xml version="1.0" encoding="utf-8"?>
<p:tagLst xmlns:p="http://schemas.openxmlformats.org/presentationml/2006/main">
  <p:tag name="AS_UNIQUEID" val="1182"/>
</p:tagLst>
</file>

<file path=ppt/tags/tag486.xml><?xml version="1.0" encoding="utf-8"?>
<p:tagLst xmlns:p="http://schemas.openxmlformats.org/presentationml/2006/main">
  <p:tag name="AS_UNIQUEID" val="241"/>
</p:tagLst>
</file>

<file path=ppt/tags/tag487.xml><?xml version="1.0" encoding="utf-8"?>
<p:tagLst xmlns:p="http://schemas.openxmlformats.org/presentationml/2006/main">
  <p:tag name="AS_UNIQUEID" val="353"/>
</p:tagLst>
</file>

<file path=ppt/tags/tag488.xml><?xml version="1.0" encoding="utf-8"?>
<p:tagLst xmlns:p="http://schemas.openxmlformats.org/presentationml/2006/main">
  <p:tag name="AS_UNIQUEID" val="353"/>
</p:tagLst>
</file>

<file path=ppt/tags/tag4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AS_UNIQUEID" val="832"/>
</p:tagLst>
</file>

<file path=ppt/tags/tag491.xml><?xml version="1.0" encoding="utf-8"?>
<p:tagLst xmlns:p="http://schemas.openxmlformats.org/presentationml/2006/main">
  <p:tag name="AS_UNIQUEID" val="832"/>
</p:tagLst>
</file>

<file path=ppt/tags/tag492.xml><?xml version="1.0" encoding="utf-8"?>
<p:tagLst xmlns:p="http://schemas.openxmlformats.org/presentationml/2006/main">
  <p:tag name="AS_UNIQUEID" val="832"/>
</p:tagLst>
</file>

<file path=ppt/tags/tag493.xml><?xml version="1.0" encoding="utf-8"?>
<p:tagLst xmlns:p="http://schemas.openxmlformats.org/presentationml/2006/main">
  <p:tag name="AS_UNIQUEID" val="832"/>
</p:tagLst>
</file>

<file path=ppt/tags/tag494.xml><?xml version="1.0" encoding="utf-8"?>
<p:tagLst xmlns:p="http://schemas.openxmlformats.org/presentationml/2006/main">
  <p:tag name="AS_UNIQUEID" val="832"/>
</p:tagLst>
</file>

<file path=ppt/tags/tag495.xml><?xml version="1.0" encoding="utf-8"?>
<p:tagLst xmlns:p="http://schemas.openxmlformats.org/presentationml/2006/main">
  <p:tag name="AS_UNIQUEID" val="832"/>
</p:tagLst>
</file>

<file path=ppt/tags/tag4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97.xml><?xml version="1.0" encoding="utf-8"?>
<p:tagLst xmlns:p="http://schemas.openxmlformats.org/presentationml/2006/main">
  <p:tag name="AS_UNIQUEID" val="769"/>
</p:tagLst>
</file>

<file path=ppt/tags/tag49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49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0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02.xml><?xml version="1.0" encoding="utf-8"?>
<p:tagLst xmlns:p="http://schemas.openxmlformats.org/presentationml/2006/main">
  <p:tag name="KSO_WM_UNIT_TABLE_BEAUTIFY" val="smartTable{1b91b8bd-2db1-4dbf-b7fc-77801f989297}"/>
  <p:tag name="TABLE_ENDDRAG_ORIGIN_RECT" val="960*354"/>
  <p:tag name="TABLE_ENDDRAG_RECT" val="0*150*960*354"/>
</p:tagLst>
</file>

<file path=ppt/tags/tag5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04.xml><?xml version="1.0" encoding="utf-8"?>
<p:tagLst xmlns:p="http://schemas.openxmlformats.org/presentationml/2006/main">
  <p:tag name="AS_UNIQUEID" val="435"/>
</p:tagLst>
</file>

<file path=ppt/tags/tag5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06.xml><?xml version="1.0" encoding="utf-8"?>
<p:tagLst xmlns:p="http://schemas.openxmlformats.org/presentationml/2006/main">
  <p:tag name="AS_UNIQUEID" val="1383"/>
</p:tagLst>
</file>

<file path=ppt/tags/tag507.xml><?xml version="1.0" encoding="utf-8"?>
<p:tagLst xmlns:p="http://schemas.openxmlformats.org/presentationml/2006/main">
  <p:tag name="AS_UNIQUEID" val="353"/>
</p:tagLst>
</file>

<file path=ppt/tags/tag5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09.xml><?xml version="1.0" encoding="utf-8"?>
<p:tagLst xmlns:p="http://schemas.openxmlformats.org/presentationml/2006/main">
  <p:tag name="AS_UNIQUEID" val="1119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11.xml><?xml version="1.0" encoding="utf-8"?>
<p:tagLst xmlns:p="http://schemas.openxmlformats.org/presentationml/2006/main">
  <p:tag name="AS_UNIQUEID" val="832"/>
</p:tagLst>
</file>

<file path=ppt/tags/tag512.xml><?xml version="1.0" encoding="utf-8"?>
<p:tagLst xmlns:p="http://schemas.openxmlformats.org/presentationml/2006/main">
  <p:tag name="AS_UNIQUEID" val="832"/>
</p:tagLst>
</file>

<file path=ppt/tags/tag513.xml><?xml version="1.0" encoding="utf-8"?>
<p:tagLst xmlns:p="http://schemas.openxmlformats.org/presentationml/2006/main">
  <p:tag name="AS_UNIQUEID" val="832"/>
</p:tagLst>
</file>

<file path=ppt/tags/tag514.xml><?xml version="1.0" encoding="utf-8"?>
<p:tagLst xmlns:p="http://schemas.openxmlformats.org/presentationml/2006/main">
  <p:tag name="AS_UNIQUEID" val="832"/>
</p:tagLst>
</file>

<file path=ppt/tags/tag515.xml><?xml version="1.0" encoding="utf-8"?>
<p:tagLst xmlns:p="http://schemas.openxmlformats.org/presentationml/2006/main">
  <p:tag name="AS_UNIQUEID" val="832"/>
</p:tagLst>
</file>

<file path=ppt/tags/tag516.xml><?xml version="1.0" encoding="utf-8"?>
<p:tagLst xmlns:p="http://schemas.openxmlformats.org/presentationml/2006/main">
  <p:tag name="AS_UNIQUEID" val="832"/>
</p:tagLst>
</file>

<file path=ppt/tags/tag51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1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94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03">
      <a:dk1>
        <a:sysClr val="windowText" lastClr="000000"/>
      </a:dk1>
      <a:lt1>
        <a:sysClr val="window" lastClr="FFFFFF"/>
      </a:lt1>
      <a:dk2>
        <a:srgbClr val="E0E3E8"/>
      </a:dk2>
      <a:lt2>
        <a:srgbClr val="FFFFFF"/>
      </a:lt2>
      <a:accent1>
        <a:srgbClr val="89929B"/>
      </a:accent1>
      <a:accent2>
        <a:srgbClr val="7E8690"/>
      </a:accent2>
      <a:accent3>
        <a:srgbClr val="737A84"/>
      </a:accent3>
      <a:accent4>
        <a:srgbClr val="676F79"/>
      </a:accent4>
      <a:accent5>
        <a:srgbClr val="5C636D"/>
      </a:accent5>
      <a:accent6>
        <a:srgbClr val="515762"/>
      </a:accent6>
      <a:hlink>
        <a:srgbClr val="658BD5"/>
      </a:hlink>
      <a:folHlink>
        <a:srgbClr val="A16AA5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2705</Words>
  <Application>WPS 演示</Application>
  <PresentationFormat>宽屏</PresentationFormat>
  <Paragraphs>430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隶书</vt:lpstr>
      <vt:lpstr>汉仪尚巍手书W</vt:lpstr>
      <vt:lpstr>华文中宋</vt:lpstr>
      <vt:lpstr>Calibri</vt:lpstr>
      <vt:lpstr>楷体</vt:lpstr>
      <vt:lpstr>仿宋</vt:lpstr>
      <vt:lpstr>等线</vt:lpstr>
      <vt:lpstr>Arial Unicode MS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小宇</cp:lastModifiedBy>
  <cp:revision>2</cp:revision>
  <dcterms:created xsi:type="dcterms:W3CDTF">2021-11-05T08:47:00Z</dcterms:created>
  <dcterms:modified xsi:type="dcterms:W3CDTF">2021-11-09T01:45:03Z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9F6BDD01B7E8427EBD8F2EF83A54DF11</vt:lpwstr>
  </property>
</Properties>
</file>